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6" roundtripDataSignature="AMtx7mj9JTtIPUWf8X4HXgwb3Wh/gnlf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Roboto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Roboto-italic.fntdata"/><Relationship Id="rId21" Type="http://schemas.openxmlformats.org/officeDocument/2006/relationships/slide" Target="slides/slide16.xml"/><Relationship Id="rId43" Type="http://schemas.openxmlformats.org/officeDocument/2006/relationships/font" Target="fonts/Roboto-bold.fntdata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.51miz.com/tupian/1526802.html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.51miz.com/tupian/1526802.html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.51miz.com/tupian/1526802.html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.pixtastock.com/illustration/50558244" TargetMode="External"/><Relationship Id="rId3" Type="http://schemas.openxmlformats.org/officeDocument/2006/relationships/hyperlink" Target="https://online.visual-paradigm.com/cn/infoart/templates/greeting-cards/happy-friday-greeting-card-2/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.pixtastock.com/illustration/50558244" TargetMode="External"/><Relationship Id="rId3" Type="http://schemas.openxmlformats.org/officeDocument/2006/relationships/hyperlink" Target="https://online.visual-paradigm.com/cn/infoart/templates/greeting-cards/happy-friday-greeting-card-2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800">
                <a:solidFill>
                  <a:schemeClr val="dk1"/>
                </a:solidFill>
              </a:rPr>
              <a:t>Infer the meaning of unknown compound words.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lang="zh-CN" sz="1200">
                <a:solidFill>
                  <a:schemeClr val="dk1"/>
                </a:solidFill>
              </a:rPr>
              <a:t>Infer meaning of unknown words and check literal comprehension.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zh-CN" sz="1200">
                <a:solidFill>
                  <a:schemeClr val="dk1"/>
                </a:solidFill>
              </a:rPr>
              <a:t>Word literacy infer the meaning of unknown compound word and infer the meaning of unknown compound words.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444">
                <a:solidFill>
                  <a:schemeClr val="dk1"/>
                </a:solidFill>
              </a:rPr>
              <a:t>Summarize the passage(Evaluative judgment, Identify the author’s point of view)</a:t>
            </a:r>
            <a:endParaRPr sz="1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300">
                <a:solidFill>
                  <a:schemeClr val="dk1"/>
                </a:solidFill>
              </a:rPr>
              <a:t>word boundaries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sz="1300">
                <a:solidFill>
                  <a:schemeClr val="dk1"/>
                </a:solidFill>
              </a:rPr>
              <a:t>word boundaries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sz="1300">
                <a:solidFill>
                  <a:schemeClr val="dk1"/>
                </a:solidFill>
              </a:rPr>
              <a:t>word boundaries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sz="1300">
                <a:solidFill>
                  <a:schemeClr val="dk1"/>
                </a:solidFill>
              </a:rPr>
              <a:t>word boundaries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sz="1300" u="sng">
                <a:solidFill>
                  <a:schemeClr val="hlink"/>
                </a:solidFill>
                <a:hlinkClick r:id="rId2"/>
              </a:rPr>
              <a:t>https://m.51miz.com/tupian/1526802.html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sz="1300">
                <a:solidFill>
                  <a:schemeClr val="dk1"/>
                </a:solidFill>
              </a:rPr>
              <a:t>http://m.xinhuanet.com/gd/2018-11/21/c_1123741165.htm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sz="1300">
                <a:solidFill>
                  <a:schemeClr val="dk1"/>
                </a:solidFill>
              </a:rPr>
              <a:t>word boundaries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sz="1300" u="sng">
                <a:solidFill>
                  <a:schemeClr val="hlink"/>
                </a:solidFill>
                <a:hlinkClick r:id="rId2"/>
              </a:rPr>
              <a:t>https://m.51miz.com/tupian/1526802.html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sz="1300">
                <a:solidFill>
                  <a:schemeClr val="dk1"/>
                </a:solidFill>
              </a:rPr>
              <a:t>http://m.xinhuanet.com/gd/2018-11/21/c_1123741165.htm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sz="1300">
                <a:solidFill>
                  <a:schemeClr val="dk1"/>
                </a:solidFill>
              </a:rPr>
              <a:t>word boundaries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sz="1300" u="sng">
                <a:solidFill>
                  <a:schemeClr val="hlink"/>
                </a:solidFill>
                <a:hlinkClick r:id="rId2"/>
              </a:rPr>
              <a:t>https://m.51miz.com/tupian/1526802.html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sz="1300">
                <a:solidFill>
                  <a:schemeClr val="dk1"/>
                </a:solidFill>
              </a:rPr>
              <a:t>http://m.xinhuanet.com/gd/2018-11/21/c_1123741165.htm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sz="1300">
                <a:solidFill>
                  <a:schemeClr val="dk1"/>
                </a:solidFill>
              </a:rPr>
              <a:t>https://520cc.com/search/5yEyv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sz="1300">
                <a:solidFill>
                  <a:schemeClr val="dk1"/>
                </a:solidFill>
              </a:rPr>
              <a:t>https://520cc.com/search/5yEyv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u="sng">
                <a:solidFill>
                  <a:schemeClr val="hlink"/>
                </a:solidFill>
              </a:rPr>
              <a:t>Resource: 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u="sng">
                <a:solidFill>
                  <a:schemeClr val="hlink"/>
                </a:solidFill>
                <a:hlinkClick r:id="rId2"/>
              </a:rPr>
              <a:t>https://tw.pixtastock.com/illustration/50558244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/>
              <a:t>https://www.91sc.com/pic/pic-13790424.html                          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https://online.visual-paradigm.com/cn/infoart/templates/greeting-cards/happy-friday-greeting-card-2/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zh-CN" sz="1444">
                <a:solidFill>
                  <a:schemeClr val="dk1"/>
                </a:solidFill>
              </a:rPr>
              <a:t>Summarize the passage(Evaluative judgment, Identify the author’s point of view)</a:t>
            </a:r>
            <a:endParaRPr sz="1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200">
                <a:solidFill>
                  <a:schemeClr val="dk1"/>
                </a:solidFill>
              </a:rPr>
              <a:t>Inferential meaning </a:t>
            </a:r>
            <a:endParaRPr sz="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u="sng">
                <a:solidFill>
                  <a:schemeClr val="hlink"/>
                </a:solidFill>
              </a:rPr>
              <a:t>Resource: 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u="sng">
                <a:solidFill>
                  <a:schemeClr val="hlink"/>
                </a:solidFill>
                <a:hlinkClick r:id="rId2"/>
              </a:rPr>
              <a:t>https://tw.pixtastock.com/illustration/50558244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/>
              <a:t>https://www.91sc.com/pic/pic-13790424.html                           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https://online.visual-paradigm.com/cn/infoart/templates/greeting-cards/happy-friday-greeting-card-2/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/>
              <a:t>Do I need to ask in English?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zh-CN" sz="1200">
                <a:solidFill>
                  <a:schemeClr val="dk1"/>
                </a:solidFill>
              </a:rPr>
              <a:t>Scan passage #1for keywords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4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4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4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4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4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Relationship Id="rId5" Type="http://schemas.openxmlformats.org/officeDocument/2006/relationships/image" Target="../media/image37.png"/><Relationship Id="rId6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purpleculture.net/pinyin_pronunciation/?pinyin=jing1" TargetMode="External"/><Relationship Id="rId4" Type="http://schemas.openxmlformats.org/officeDocument/2006/relationships/hyperlink" Target="https://www.purpleculture.net/pinyin_pronunciation/?pinyin=li4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tDJo7Z0HAuA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6396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CN"/>
              <a:t>阅读二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2046"/>
              <a:buNone/>
            </a:pPr>
            <a:r>
              <a:rPr lang="zh-CN" sz="3800"/>
              <a:t>示范重点：扩词组句，阅读故事，长句练习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/>
          <p:nvPr>
            <p:ph type="ctrTitle"/>
          </p:nvPr>
        </p:nvSpPr>
        <p:spPr>
          <a:xfrm>
            <a:off x="205825" y="325275"/>
            <a:ext cx="8520600" cy="22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31111"/>
              <a:buNone/>
            </a:pPr>
            <a:r>
              <a:rPr b="1" lang="zh-CN" sz="2500" u="sng"/>
              <a:t>活动 4</a:t>
            </a:r>
            <a:r>
              <a:rPr b="1" lang="zh-CN" sz="2500"/>
              <a:t>  找出生词意思</a:t>
            </a:r>
            <a:endParaRPr b="1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31111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31111"/>
              <a:buNone/>
            </a:pPr>
            <a:r>
              <a:rPr b="1" lang="zh-CN" sz="2500"/>
              <a:t>请同学们度下面的句子，回答问题。</a:t>
            </a:r>
            <a:endParaRPr b="1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86379"/>
              <a:buNone/>
            </a:pPr>
            <a:r>
              <a:rPr b="1" lang="zh-CN" sz="3100"/>
              <a:t>                我在</a:t>
            </a:r>
            <a:r>
              <a:rPr b="1" lang="zh-CN" sz="3100">
                <a:solidFill>
                  <a:srgbClr val="FF0000"/>
                </a:solidFill>
              </a:rPr>
              <a:t>老人院</a:t>
            </a:r>
            <a:r>
              <a:rPr b="1" lang="zh-CN" sz="3100"/>
              <a:t>的义工工作</a:t>
            </a:r>
            <a:endParaRPr b="1" sz="3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31111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31111"/>
              <a:buNone/>
            </a:pPr>
            <a:r>
              <a:rPr lang="zh-CN" sz="2500"/>
              <a:t>  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31111"/>
              <a:buNone/>
            </a:pPr>
            <a:r>
              <a:t/>
            </a:r>
            <a:endParaRPr sz="2500"/>
          </a:p>
        </p:txBody>
      </p:sp>
      <p:pic>
        <p:nvPicPr>
          <p:cNvPr id="114" name="Google Shape;11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0213" y="2704875"/>
            <a:ext cx="3582801" cy="20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0"/>
          <p:cNvSpPr txBox="1"/>
          <p:nvPr/>
        </p:nvSpPr>
        <p:spPr>
          <a:xfrm>
            <a:off x="124625" y="2166150"/>
            <a:ext cx="5068200" cy="27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zh-CN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Q1. 老人是______的人。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zh-CN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A.老师    B.岁数大   C.大 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CN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 你知道的有“院”的词语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zh-CN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______院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zh-CN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电影院  医院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10"/>
          <p:cNvCxnSpPr/>
          <p:nvPr/>
        </p:nvCxnSpPr>
        <p:spPr>
          <a:xfrm>
            <a:off x="6286550" y="3203425"/>
            <a:ext cx="1355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0"/>
          <p:cNvSpPr txBox="1"/>
          <p:nvPr/>
        </p:nvSpPr>
        <p:spPr>
          <a:xfrm>
            <a:off x="2554800" y="4310575"/>
            <a:ext cx="35829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zh-CN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法院  学院  书院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6800" y="84574"/>
            <a:ext cx="2869625" cy="21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 txBox="1"/>
          <p:nvPr>
            <p:ph type="ctrTitle"/>
          </p:nvPr>
        </p:nvSpPr>
        <p:spPr>
          <a:xfrm>
            <a:off x="205825" y="325275"/>
            <a:ext cx="8520600" cy="22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31111"/>
              <a:buNone/>
            </a:pPr>
            <a:r>
              <a:rPr b="1" lang="zh-CN" sz="2500" u="sng"/>
              <a:t>活动 4</a:t>
            </a:r>
            <a:r>
              <a:rPr b="1" lang="zh-CN" sz="2500"/>
              <a:t> 找出生词意思</a:t>
            </a:r>
            <a:endParaRPr b="1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31111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31111"/>
              <a:buNone/>
            </a:pPr>
            <a:r>
              <a:rPr b="1" lang="zh-CN" sz="2500"/>
              <a:t>请同学们度下面的句子，回答问题。</a:t>
            </a:r>
            <a:endParaRPr b="1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86379"/>
              <a:buNone/>
            </a:pPr>
            <a:r>
              <a:rPr b="1" lang="zh-CN" sz="3100"/>
              <a:t>                我在</a:t>
            </a:r>
            <a:r>
              <a:rPr b="1" lang="zh-CN" sz="3100">
                <a:solidFill>
                  <a:srgbClr val="FF0000"/>
                </a:solidFill>
              </a:rPr>
              <a:t>老人院</a:t>
            </a:r>
            <a:r>
              <a:rPr b="1" lang="zh-CN" sz="3100"/>
              <a:t>的义工工作</a:t>
            </a:r>
            <a:endParaRPr b="1" sz="3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31111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31111"/>
              <a:buNone/>
            </a:pPr>
            <a:r>
              <a:rPr lang="zh-CN" sz="2500"/>
              <a:t>  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31111"/>
              <a:buNone/>
            </a:pPr>
            <a:r>
              <a:t/>
            </a:r>
            <a:endParaRPr sz="2500"/>
          </a:p>
        </p:txBody>
      </p:sp>
      <p:pic>
        <p:nvPicPr>
          <p:cNvPr id="124" name="Google Shape;1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1025" y="2423725"/>
            <a:ext cx="3582801" cy="20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1"/>
          <p:cNvSpPr txBox="1"/>
          <p:nvPr/>
        </p:nvSpPr>
        <p:spPr>
          <a:xfrm>
            <a:off x="124625" y="2166150"/>
            <a:ext cx="5068200" cy="27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CN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Q3. 老人院是_______。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CN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A. 很多老师住的地方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CN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B. 很多老人住的地方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CN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C. 很多老人一起玩的地方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11"/>
          <p:cNvCxnSpPr/>
          <p:nvPr/>
        </p:nvCxnSpPr>
        <p:spPr>
          <a:xfrm>
            <a:off x="6137700" y="2955350"/>
            <a:ext cx="1355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7" name="Google Shape;12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6800" y="84574"/>
            <a:ext cx="2869625" cy="21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>
            <p:ph idx="1" type="subTitle"/>
          </p:nvPr>
        </p:nvSpPr>
        <p:spPr>
          <a:xfrm>
            <a:off x="0" y="110200"/>
            <a:ext cx="9243000" cy="23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lang="zh-CN" sz="2076" u="sng">
                <a:solidFill>
                  <a:schemeClr val="dk1"/>
                </a:solidFill>
              </a:rPr>
              <a:t>活动 5</a:t>
            </a:r>
            <a:r>
              <a:rPr b="1" lang="zh-CN" sz="2076">
                <a:solidFill>
                  <a:schemeClr val="dk1"/>
                </a:solidFill>
              </a:rPr>
              <a:t>  通过文章，找出生词意思</a:t>
            </a:r>
            <a:endParaRPr b="1" sz="20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zh-CN" sz="1976">
                <a:solidFill>
                  <a:schemeClr val="dk1"/>
                </a:solidFill>
              </a:rPr>
              <a:t>请同学们读一下课文，看看黄色的生词</a:t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lang="zh-CN" sz="2200">
                <a:solidFill>
                  <a:schemeClr val="dk1"/>
                </a:solidFill>
              </a:rPr>
              <a:t>我在</a:t>
            </a:r>
            <a:r>
              <a:rPr b="1" lang="zh-CN" sz="2200">
                <a:solidFill>
                  <a:srgbClr val="FF0000"/>
                </a:solidFill>
              </a:rPr>
              <a:t>老人院</a:t>
            </a:r>
            <a:r>
              <a:rPr b="1" lang="zh-CN" sz="2200">
                <a:solidFill>
                  <a:schemeClr val="dk1"/>
                </a:solidFill>
              </a:rPr>
              <a:t>的</a:t>
            </a:r>
            <a:r>
              <a:rPr b="1" lang="zh-CN" sz="2200">
                <a:solidFill>
                  <a:schemeClr val="dk1"/>
                </a:solidFill>
                <a:highlight>
                  <a:srgbClr val="FFFF00"/>
                </a:highlight>
              </a:rPr>
              <a:t>义工</a:t>
            </a:r>
            <a:r>
              <a:rPr b="1" lang="zh-CN" sz="2200">
                <a:solidFill>
                  <a:schemeClr val="dk1"/>
                </a:solidFill>
              </a:rPr>
              <a:t>工作还有两天就</a:t>
            </a:r>
            <a:r>
              <a:rPr b="1" lang="zh-CN" sz="2200">
                <a:solidFill>
                  <a:schemeClr val="dk1"/>
                </a:solidFill>
                <a:highlight>
                  <a:srgbClr val="FFFF00"/>
                </a:highlight>
              </a:rPr>
              <a:t>结束</a:t>
            </a:r>
            <a:r>
              <a:rPr b="1" lang="zh-CN" sz="2200">
                <a:solidFill>
                  <a:schemeClr val="dk1"/>
                </a:solidFill>
              </a:rPr>
              <a:t>了。我真希望还可以再多做一周。</a:t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1022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829"/>
          </a:p>
        </p:txBody>
      </p:sp>
      <p:pic>
        <p:nvPicPr>
          <p:cNvPr id="133" name="Google Shape;13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9075" y="1986075"/>
            <a:ext cx="5033376" cy="315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2"/>
          <p:cNvCxnSpPr/>
          <p:nvPr/>
        </p:nvCxnSpPr>
        <p:spPr>
          <a:xfrm>
            <a:off x="4151400" y="3095475"/>
            <a:ext cx="2459100" cy="15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12"/>
          <p:cNvCxnSpPr/>
          <p:nvPr/>
        </p:nvCxnSpPr>
        <p:spPr>
          <a:xfrm flipH="1" rot="10800000">
            <a:off x="4242413" y="2842850"/>
            <a:ext cx="3146700" cy="15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>
            <p:ph idx="1" type="subTitle"/>
          </p:nvPr>
        </p:nvSpPr>
        <p:spPr>
          <a:xfrm>
            <a:off x="-49500" y="0"/>
            <a:ext cx="9243000" cy="4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lang="zh-CN" sz="2076" u="sng">
                <a:solidFill>
                  <a:schemeClr val="dk1"/>
                </a:solidFill>
              </a:rPr>
              <a:t>活动 5</a:t>
            </a:r>
            <a:r>
              <a:rPr b="1" lang="zh-CN" sz="2076">
                <a:solidFill>
                  <a:schemeClr val="dk1"/>
                </a:solidFill>
              </a:rPr>
              <a:t>  通过文章，找出生词意思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zh-CN" sz="1976">
                <a:solidFill>
                  <a:schemeClr val="dk1"/>
                </a:solidFill>
              </a:rPr>
              <a:t>请同学们读一下课文，看看黄色的生词</a:t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lang="zh-CN" sz="2200">
                <a:solidFill>
                  <a:schemeClr val="dk1"/>
                </a:solidFill>
              </a:rPr>
              <a:t>我在</a:t>
            </a:r>
            <a:r>
              <a:rPr b="1" lang="zh-CN" sz="2200">
                <a:solidFill>
                  <a:srgbClr val="FF0000"/>
                </a:solidFill>
              </a:rPr>
              <a:t>老人院</a:t>
            </a:r>
            <a:r>
              <a:rPr b="1" lang="zh-CN" sz="2200">
                <a:solidFill>
                  <a:schemeClr val="dk1"/>
                </a:solidFill>
              </a:rPr>
              <a:t>的</a:t>
            </a:r>
            <a:r>
              <a:rPr b="1" lang="zh-CN" sz="2200">
                <a:solidFill>
                  <a:schemeClr val="dk1"/>
                </a:solidFill>
                <a:highlight>
                  <a:srgbClr val="FFFF00"/>
                </a:highlight>
              </a:rPr>
              <a:t>义工</a:t>
            </a:r>
            <a:r>
              <a:rPr b="1" lang="zh-CN" sz="2200">
                <a:solidFill>
                  <a:schemeClr val="dk1"/>
                </a:solidFill>
              </a:rPr>
              <a:t>工作还有两天就</a:t>
            </a:r>
            <a:r>
              <a:rPr b="1" lang="zh-CN" sz="2200">
                <a:solidFill>
                  <a:schemeClr val="dk1"/>
                </a:solidFill>
                <a:highlight>
                  <a:srgbClr val="FFFF00"/>
                </a:highlight>
              </a:rPr>
              <a:t>结束</a:t>
            </a:r>
            <a:r>
              <a:rPr b="1" lang="zh-CN" sz="2200">
                <a:solidFill>
                  <a:schemeClr val="dk1"/>
                </a:solidFill>
              </a:rPr>
              <a:t>了。我真希望还可以再多做一周。</a:t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zh-CN" sz="1976">
                <a:solidFill>
                  <a:schemeClr val="dk1"/>
                </a:solidFill>
              </a:rPr>
              <a:t>Q1 你觉得下面三张图里，哪一张是做“义工”？</a:t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976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 sz="1976">
                <a:solidFill>
                  <a:schemeClr val="dk1"/>
                </a:solidFill>
              </a:rPr>
              <a:t>A.                                       B.                                         C.                                       </a:t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022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829"/>
          </a:p>
        </p:txBody>
      </p:sp>
      <p:pic>
        <p:nvPicPr>
          <p:cNvPr id="141" name="Google Shape;14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00" y="3000410"/>
            <a:ext cx="2702325" cy="154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1608" y="3000412"/>
            <a:ext cx="2492080" cy="17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5925" y="2997221"/>
            <a:ext cx="2492076" cy="1802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/>
          <p:nvPr>
            <p:ph idx="1" type="subTitle"/>
          </p:nvPr>
        </p:nvSpPr>
        <p:spPr>
          <a:xfrm>
            <a:off x="-49500" y="0"/>
            <a:ext cx="9243000" cy="28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lang="zh-CN" sz="2076" u="sng">
                <a:solidFill>
                  <a:schemeClr val="dk1"/>
                </a:solidFill>
              </a:rPr>
              <a:t>活动 5</a:t>
            </a:r>
            <a:r>
              <a:rPr b="1" lang="zh-CN" sz="2076">
                <a:solidFill>
                  <a:schemeClr val="dk1"/>
                </a:solidFill>
              </a:rPr>
              <a:t> </a:t>
            </a:r>
            <a:endParaRPr b="1" sz="20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zh-CN" sz="2076">
                <a:solidFill>
                  <a:schemeClr val="dk1"/>
                </a:solidFill>
              </a:rPr>
              <a:t>通过文章，找出生词意思</a:t>
            </a:r>
            <a:endParaRPr b="1" sz="20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zh-CN" sz="1976">
                <a:solidFill>
                  <a:schemeClr val="dk1"/>
                </a:solidFill>
              </a:rPr>
              <a:t>请同学们读一下课文，看看黄色的生词</a:t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lang="zh-CN" sz="2200">
                <a:solidFill>
                  <a:schemeClr val="dk1"/>
                </a:solidFill>
              </a:rPr>
              <a:t>我在</a:t>
            </a:r>
            <a:r>
              <a:rPr b="1" lang="zh-CN" sz="2200">
                <a:solidFill>
                  <a:srgbClr val="FF0000"/>
                </a:solidFill>
              </a:rPr>
              <a:t>老人院</a:t>
            </a:r>
            <a:r>
              <a:rPr b="1" lang="zh-CN" sz="2200">
                <a:solidFill>
                  <a:schemeClr val="dk1"/>
                </a:solidFill>
              </a:rPr>
              <a:t>的</a:t>
            </a:r>
            <a:r>
              <a:rPr b="1" lang="zh-CN" sz="2200">
                <a:solidFill>
                  <a:schemeClr val="dk1"/>
                </a:solidFill>
                <a:highlight>
                  <a:srgbClr val="FFFF00"/>
                </a:highlight>
              </a:rPr>
              <a:t>义工</a:t>
            </a:r>
            <a:r>
              <a:rPr b="1" lang="zh-CN" sz="2200">
                <a:solidFill>
                  <a:schemeClr val="dk1"/>
                </a:solidFill>
              </a:rPr>
              <a:t>工作还有两天就</a:t>
            </a:r>
            <a:r>
              <a:rPr b="1" lang="zh-CN" sz="2200">
                <a:solidFill>
                  <a:schemeClr val="dk1"/>
                </a:solidFill>
                <a:highlight>
                  <a:srgbClr val="FFFF00"/>
                </a:highlight>
              </a:rPr>
              <a:t>结束</a:t>
            </a:r>
            <a:r>
              <a:rPr b="1" lang="zh-CN" sz="2200">
                <a:solidFill>
                  <a:schemeClr val="dk1"/>
                </a:solidFill>
              </a:rPr>
              <a:t>了。我真希望还可以再多做一周。</a:t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zh-CN" sz="2776">
                <a:solidFill>
                  <a:schemeClr val="dk1"/>
                </a:solidFill>
              </a:rPr>
              <a:t>结束</a:t>
            </a:r>
            <a:r>
              <a:rPr lang="zh-CN" sz="1976">
                <a:solidFill>
                  <a:schemeClr val="dk1"/>
                </a:solidFill>
              </a:rPr>
              <a:t> </a:t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9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976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829"/>
          </a:p>
        </p:txBody>
      </p:sp>
      <p:sp>
        <p:nvSpPr>
          <p:cNvPr id="149" name="Google Shape;149;p14"/>
          <p:cNvSpPr txBox="1"/>
          <p:nvPr/>
        </p:nvSpPr>
        <p:spPr>
          <a:xfrm>
            <a:off x="2690325" y="3631050"/>
            <a:ext cx="5218500" cy="13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6"/>
              <a:buFont typeface="Arial"/>
              <a:buNone/>
            </a:pPr>
            <a:r>
              <a:rPr b="1" i="0" lang="zh-CN" sz="19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高山为什么会说“希望还可以再多”？</a:t>
            </a:r>
            <a:endParaRPr b="1" i="0" sz="19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6"/>
              <a:buFont typeface="Arial"/>
              <a:buNone/>
            </a:pPr>
            <a:r>
              <a:t/>
            </a:r>
            <a:endParaRPr b="1" i="0" sz="19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76"/>
              <a:buFont typeface="Arial"/>
              <a:buNone/>
            </a:pPr>
            <a:r>
              <a:rPr b="1" i="0" lang="zh-CN" sz="197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因为“义工“的工作没有了。</a:t>
            </a:r>
            <a:endParaRPr b="1" i="0" sz="197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0" y="2571750"/>
            <a:ext cx="42894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CN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就： </a:t>
            </a:r>
            <a:r>
              <a:rPr b="1" i="0" lang="zh-C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很早            很晚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2295525" y="2347875"/>
            <a:ext cx="1308600" cy="11742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4"/>
          <p:cNvSpPr txBox="1"/>
          <p:nvPr/>
        </p:nvSpPr>
        <p:spPr>
          <a:xfrm>
            <a:off x="-49500" y="3522075"/>
            <a:ext cx="29112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CN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希望还可以再多： 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4"/>
          <p:cNvSpPr/>
          <p:nvPr/>
        </p:nvSpPr>
        <p:spPr>
          <a:xfrm>
            <a:off x="3822000" y="1241825"/>
            <a:ext cx="467400" cy="639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5909475" y="1275275"/>
            <a:ext cx="2087400" cy="572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4756750" y="4216050"/>
            <a:ext cx="934500" cy="572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14"/>
          <p:cNvCxnSpPr/>
          <p:nvPr/>
        </p:nvCxnSpPr>
        <p:spPr>
          <a:xfrm>
            <a:off x="1127200" y="2285525"/>
            <a:ext cx="51561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57" name="Google Shape;157;p14"/>
          <p:cNvSpPr txBox="1"/>
          <p:nvPr/>
        </p:nvSpPr>
        <p:spPr>
          <a:xfrm>
            <a:off x="6657200" y="2083025"/>
            <a:ext cx="22275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做完/没有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7400" y="1790000"/>
            <a:ext cx="5246601" cy="32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 txBox="1"/>
          <p:nvPr>
            <p:ph idx="1" type="subTitle"/>
          </p:nvPr>
        </p:nvSpPr>
        <p:spPr>
          <a:xfrm>
            <a:off x="0" y="124750"/>
            <a:ext cx="8520600" cy="48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544" u="sng">
                <a:solidFill>
                  <a:schemeClr val="dk1"/>
                </a:solidFill>
              </a:rPr>
              <a:t>活动 6</a:t>
            </a:r>
            <a:r>
              <a:rPr b="1" lang="zh-CN" sz="2544">
                <a:solidFill>
                  <a:schemeClr val="dk1"/>
                </a:solidFill>
              </a:rPr>
              <a:t>  总结段落</a:t>
            </a:r>
            <a:endParaRPr b="1" sz="254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544">
                <a:solidFill>
                  <a:schemeClr val="dk1"/>
                </a:solidFill>
              </a:rPr>
              <a:t>Summarize the passage(Evaluative judgment, Identify the author’s point of view)</a:t>
            </a:r>
            <a:endParaRPr b="1" sz="254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4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544">
                <a:solidFill>
                  <a:schemeClr val="dk1"/>
                </a:solidFill>
              </a:rPr>
              <a:t>任务1 高山在做义工以后觉得怎么样？</a:t>
            </a:r>
            <a:endParaRPr b="1" sz="2544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/>
          </a:p>
        </p:txBody>
      </p:sp>
      <p:cxnSp>
        <p:nvCxnSpPr>
          <p:cNvPr id="164" name="Google Shape;164;p15"/>
          <p:cNvCxnSpPr/>
          <p:nvPr/>
        </p:nvCxnSpPr>
        <p:spPr>
          <a:xfrm flipH="1" rot="10800000">
            <a:off x="4850225" y="4279400"/>
            <a:ext cx="3411600" cy="31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15"/>
          <p:cNvCxnSpPr/>
          <p:nvPr/>
        </p:nvCxnSpPr>
        <p:spPr>
          <a:xfrm flipH="1" rot="10800000">
            <a:off x="4850225" y="4575300"/>
            <a:ext cx="591900" cy="27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15"/>
          <p:cNvCxnSpPr/>
          <p:nvPr/>
        </p:nvCxnSpPr>
        <p:spPr>
          <a:xfrm flipH="1" rot="10800000">
            <a:off x="7669925" y="4011150"/>
            <a:ext cx="591900" cy="27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15"/>
          <p:cNvSpPr txBox="1"/>
          <p:nvPr/>
        </p:nvSpPr>
        <p:spPr>
          <a:xfrm>
            <a:off x="145800" y="2571750"/>
            <a:ext cx="46422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C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高山在做义工以后觉得</a:t>
            </a:r>
            <a:r>
              <a:rPr b="1" i="0" lang="zh-CN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快乐</a:t>
            </a:r>
            <a:r>
              <a:rPr b="1" i="0" lang="zh-C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5"/>
          <p:cNvSpPr txBox="1"/>
          <p:nvPr/>
        </p:nvSpPr>
        <p:spPr>
          <a:xfrm>
            <a:off x="145800" y="3244650"/>
            <a:ext cx="42216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C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高山</a:t>
            </a:r>
            <a:r>
              <a:rPr b="1" i="0" lang="zh-CN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越做义工越快乐</a:t>
            </a:r>
            <a:r>
              <a:rPr b="1" i="0" lang="zh-C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145800" y="3854250"/>
            <a:ext cx="42216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C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高山做了义工工作以后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C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觉得</a:t>
            </a:r>
            <a:r>
              <a:rPr b="1" i="0" lang="zh-CN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越做越快乐</a:t>
            </a:r>
            <a:r>
              <a:rPr b="1" i="0" lang="zh-C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0625" y="1845875"/>
            <a:ext cx="5033376" cy="31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 txBox="1"/>
          <p:nvPr>
            <p:ph idx="1" type="subTitle"/>
          </p:nvPr>
        </p:nvSpPr>
        <p:spPr>
          <a:xfrm>
            <a:off x="0" y="124750"/>
            <a:ext cx="85206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544" u="sng">
                <a:solidFill>
                  <a:schemeClr val="dk1"/>
                </a:solidFill>
              </a:rPr>
              <a:t>活动 6</a:t>
            </a:r>
            <a:r>
              <a:rPr b="1" lang="zh-CN" sz="2544">
                <a:solidFill>
                  <a:schemeClr val="dk1"/>
                </a:solidFill>
              </a:rPr>
              <a:t>  总结段落</a:t>
            </a:r>
            <a:endParaRPr b="1" sz="2544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/>
          </a:p>
        </p:txBody>
      </p:sp>
      <p:sp>
        <p:nvSpPr>
          <p:cNvPr id="176" name="Google Shape;176;p16"/>
          <p:cNvSpPr txBox="1"/>
          <p:nvPr/>
        </p:nvSpPr>
        <p:spPr>
          <a:xfrm>
            <a:off x="211800" y="873150"/>
            <a:ext cx="6994200" cy="15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44"/>
              <a:buFont typeface="Arial"/>
              <a:buNone/>
            </a:pPr>
            <a:r>
              <a:rPr b="1" i="0" lang="zh-CN" sz="254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任务 2 请你用三个句子总结文章</a:t>
            </a:r>
            <a:endParaRPr b="1" i="0" sz="254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4"/>
              <a:buFont typeface="Arial"/>
              <a:buNone/>
            </a:pPr>
            <a:r>
              <a:rPr b="1" i="0" lang="zh-CN" sz="214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use three sentences to summarize the passage. </a:t>
            </a:r>
            <a:endParaRPr b="1" i="0" sz="214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6"/>
          <p:cNvSpPr txBox="1"/>
          <p:nvPr/>
        </p:nvSpPr>
        <p:spPr>
          <a:xfrm>
            <a:off x="285925" y="2565400"/>
            <a:ext cx="3824700" cy="15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zh-C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高山在哪里？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zh-C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高山做了什么？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zh-C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高山觉得怎么样？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zh-C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什么对高山很重要？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5375" y="2654350"/>
            <a:ext cx="400050" cy="1581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17"/>
          <p:cNvGrpSpPr/>
          <p:nvPr/>
        </p:nvGrpSpPr>
        <p:grpSpPr>
          <a:xfrm>
            <a:off x="239875" y="-135500"/>
            <a:ext cx="9106650" cy="5414499"/>
            <a:chOff x="239875" y="-135500"/>
            <a:chExt cx="9106650" cy="5414499"/>
          </a:xfrm>
        </p:grpSpPr>
        <p:pic>
          <p:nvPicPr>
            <p:cNvPr id="184" name="Google Shape;18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9875" y="2654350"/>
              <a:ext cx="1828025" cy="256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7700" y="-135500"/>
              <a:ext cx="8508825" cy="5414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17"/>
            <p:cNvSpPr txBox="1"/>
            <p:nvPr/>
          </p:nvSpPr>
          <p:spPr>
            <a:xfrm>
              <a:off x="2854000" y="752175"/>
              <a:ext cx="5689800" cy="30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CN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这个学期我在纽约的一个医院做</a:t>
              </a:r>
              <a:r>
                <a:rPr b="1" i="0" lang="zh-CN" sz="2400" u="none" cap="none" strike="noStrike">
                  <a:solidFill>
                    <a:schemeClr val="dk1"/>
                  </a:solidFill>
                  <a:highlight>
                    <a:srgbClr val="F9CB9C"/>
                  </a:highlight>
                  <a:latin typeface="Arial"/>
                  <a:ea typeface="Arial"/>
                  <a:cs typeface="Arial"/>
                  <a:sym typeface="Arial"/>
                </a:rPr>
                <a:t>义工</a:t>
              </a:r>
              <a:r>
                <a:rPr b="1" i="0" lang="zh-CN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。</a:t>
              </a:r>
              <a:endPara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CN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一开始工作有点儿</a:t>
              </a:r>
              <a:r>
                <a:rPr b="1" i="0" lang="zh-CN" sz="2400" u="none" cap="none" strike="noStrike">
                  <a:solidFill>
                    <a:schemeClr val="dk1"/>
                  </a:solidFill>
                  <a:highlight>
                    <a:srgbClr val="F9CB9C"/>
                  </a:highlight>
                  <a:latin typeface="Arial"/>
                  <a:ea typeface="Arial"/>
                  <a:cs typeface="Arial"/>
                  <a:sym typeface="Arial"/>
                </a:rPr>
                <a:t>辛苦</a:t>
              </a:r>
              <a:r>
                <a:rPr b="1" i="0" lang="zh-CN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，但是我可以一边打扫一边和病人们聊天，也就</a:t>
              </a:r>
              <a:r>
                <a:rPr b="1" i="0" lang="zh-CN" sz="2400" u="none" cap="none" strike="noStrike">
                  <a:solidFill>
                    <a:srgbClr val="00FFFF"/>
                  </a:solidFill>
                  <a:latin typeface="Arial"/>
                  <a:ea typeface="Arial"/>
                  <a:cs typeface="Arial"/>
                  <a:sym typeface="Arial"/>
                </a:rPr>
                <a:t>让</a:t>
              </a:r>
              <a:r>
                <a:rPr b="1" i="0" lang="zh-CN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我不觉得累了。我和病人说话，</a:t>
              </a:r>
              <a:r>
                <a:rPr b="1" i="0" lang="zh-CN" sz="2400" u="none" cap="none" strike="noStrike">
                  <a:solidFill>
                    <a:srgbClr val="FF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问候住院</a:t>
              </a:r>
              <a:r>
                <a:rPr b="1" i="0" lang="zh-CN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的病人，</a:t>
              </a:r>
              <a:r>
                <a:rPr b="1" i="0" lang="zh-CN" sz="2400" u="none" cap="none" strike="noStrike">
                  <a:solidFill>
                    <a:schemeClr val="dk1"/>
                  </a:solidFill>
                  <a:highlight>
                    <a:srgbClr val="F9CB9C"/>
                  </a:highlight>
                  <a:latin typeface="Arial"/>
                  <a:ea typeface="Arial"/>
                  <a:cs typeface="Arial"/>
                  <a:sym typeface="Arial"/>
                </a:rPr>
                <a:t>关心</a:t>
              </a:r>
              <a:r>
                <a:rPr b="1" i="0" lang="zh-CN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他们。我</a:t>
              </a:r>
              <a:r>
                <a:rPr b="1" i="0" lang="zh-CN" sz="2400" u="none" cap="none" strike="noStrike">
                  <a:solidFill>
                    <a:srgbClr val="00FFFF"/>
                  </a:solidFill>
                  <a:latin typeface="Arial"/>
                  <a:ea typeface="Arial"/>
                  <a:cs typeface="Arial"/>
                  <a:sym typeface="Arial"/>
                </a:rPr>
                <a:t>让</a:t>
              </a:r>
              <a:r>
                <a:rPr b="1" i="0" lang="zh-CN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需要帮助的病人们得到了很多的快乐。这个做义工的工作也</a:t>
              </a:r>
              <a:r>
                <a:rPr b="1" i="0" lang="zh-CN" sz="2400" u="none" cap="none" strike="noStrike">
                  <a:solidFill>
                    <a:srgbClr val="00FFFF"/>
                  </a:solidFill>
                  <a:latin typeface="Arial"/>
                  <a:ea typeface="Arial"/>
                  <a:cs typeface="Arial"/>
                  <a:sym typeface="Arial"/>
                </a:rPr>
                <a:t>让</a:t>
              </a:r>
              <a:r>
                <a:rPr b="1" i="0" lang="zh-CN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我非常快乐。</a:t>
              </a:r>
              <a:endPara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17"/>
          <p:cNvSpPr txBox="1"/>
          <p:nvPr/>
        </p:nvSpPr>
        <p:spPr>
          <a:xfrm>
            <a:off x="186975" y="2244975"/>
            <a:ext cx="13767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明恩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/>
          <p:nvPr>
            <p:ph idx="1" type="subTitle"/>
          </p:nvPr>
        </p:nvSpPr>
        <p:spPr>
          <a:xfrm>
            <a:off x="311700" y="459025"/>
            <a:ext cx="8520600" cy="40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7</a:t>
            </a:r>
            <a:r>
              <a:rPr b="1" lang="zh-CN">
                <a:solidFill>
                  <a:schemeClr val="dk1"/>
                </a:solidFill>
              </a:rPr>
              <a:t>  理解段落大意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300">
                <a:solidFill>
                  <a:schemeClr val="dk1"/>
                </a:solidFill>
              </a:rPr>
              <a:t>请同学们回答下面的问题。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1900">
                <a:solidFill>
                  <a:schemeClr val="dk1"/>
                </a:solidFill>
              </a:rPr>
              <a:t>Q1 明恩在哪里做义工？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1900">
                <a:solidFill>
                  <a:schemeClr val="dk1"/>
                </a:solidFill>
              </a:rPr>
              <a:t>Q2 他做义工的时候跟谁聊天？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1900">
                <a:solidFill>
                  <a:schemeClr val="dk1"/>
                </a:solidFill>
              </a:rPr>
              <a:t>Q3. 一开始明恩累吗？后来他累吗？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900">
                <a:solidFill>
                  <a:schemeClr val="dk1"/>
                </a:solidFill>
              </a:rPr>
              <a:t>Q4. 病人们快乐吗？</a:t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/>
          <p:nvPr>
            <p:ph idx="1" type="subTitle"/>
          </p:nvPr>
        </p:nvSpPr>
        <p:spPr>
          <a:xfrm>
            <a:off x="0" y="84275"/>
            <a:ext cx="85206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8 生词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请同学们看一下黄色的生词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我和病人说话，</a:t>
            </a:r>
            <a:r>
              <a:rPr b="1" lang="zh-CN" sz="2400">
                <a:solidFill>
                  <a:srgbClr val="FF0000"/>
                </a:solidFill>
                <a:highlight>
                  <a:srgbClr val="FFFF00"/>
                </a:highlight>
              </a:rPr>
              <a:t>问候住院</a:t>
            </a:r>
            <a:r>
              <a:rPr b="1" lang="zh-CN" sz="2400">
                <a:solidFill>
                  <a:schemeClr val="dk1"/>
                </a:solidFill>
              </a:rPr>
              <a:t>的病人，</a:t>
            </a:r>
            <a:r>
              <a:rPr b="1" lang="zh-CN" sz="2400">
                <a:solidFill>
                  <a:schemeClr val="dk1"/>
                </a:solidFill>
                <a:highlight>
                  <a:srgbClr val="F9CB9C"/>
                </a:highlight>
              </a:rPr>
              <a:t>关心</a:t>
            </a:r>
            <a:r>
              <a:rPr b="1" lang="zh-CN" sz="2400">
                <a:solidFill>
                  <a:schemeClr val="dk1"/>
                </a:solidFill>
              </a:rPr>
              <a:t>他们。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8" name="Google Shape;1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6573" y="1911673"/>
            <a:ext cx="5326550" cy="312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19"/>
          <p:cNvCxnSpPr/>
          <p:nvPr/>
        </p:nvCxnSpPr>
        <p:spPr>
          <a:xfrm>
            <a:off x="4834625" y="3453850"/>
            <a:ext cx="33648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19"/>
          <p:cNvCxnSpPr/>
          <p:nvPr/>
        </p:nvCxnSpPr>
        <p:spPr>
          <a:xfrm>
            <a:off x="4114675" y="3793175"/>
            <a:ext cx="1140600" cy="18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ctrTitle"/>
          </p:nvPr>
        </p:nvSpPr>
        <p:spPr>
          <a:xfrm>
            <a:off x="311700" y="981600"/>
            <a:ext cx="8520600" cy="31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CN"/>
              <a:t>学习目标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zh-CN" sz="3200">
                <a:latin typeface="Calibri"/>
                <a:ea typeface="Calibri"/>
                <a:cs typeface="Calibri"/>
                <a:sym typeface="Calibri"/>
              </a:rPr>
              <a:t>0. 暖身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zh-CN" sz="3200"/>
              <a:t>1.学习新词</a:t>
            </a:r>
            <a:endParaRPr sz="3200"/>
          </a:p>
          <a:p>
            <a:pPr indent="-12700" lvl="0" marL="127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zh-CN" sz="3200"/>
              <a:t>2.会写有意义（</a:t>
            </a:r>
            <a:r>
              <a:rPr lang="zh-CN" sz="3200">
                <a:latin typeface="Calibri"/>
                <a:ea typeface="Calibri"/>
                <a:cs typeface="Calibri"/>
                <a:sym typeface="Calibri"/>
              </a:rPr>
              <a:t>meaningful)</a:t>
            </a:r>
            <a:r>
              <a:rPr lang="zh-CN" sz="3200"/>
              <a:t>的句子</a:t>
            </a:r>
            <a:endParaRPr sz="3200"/>
          </a:p>
          <a:p>
            <a:pPr indent="-12700" lvl="0" marL="127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zh-CN" sz="3200"/>
              <a:t>3. 总结短文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idx="1" type="subTitle"/>
          </p:nvPr>
        </p:nvSpPr>
        <p:spPr>
          <a:xfrm>
            <a:off x="0" y="474150"/>
            <a:ext cx="8520600" cy="4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8 生词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请同学们看一下黄色的生词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我和病人说话，</a:t>
            </a:r>
            <a:r>
              <a:rPr b="1" lang="zh-CN" sz="2400">
                <a:solidFill>
                  <a:srgbClr val="FF0000"/>
                </a:solidFill>
                <a:highlight>
                  <a:srgbClr val="FFFF00"/>
                </a:highlight>
              </a:rPr>
              <a:t>问候住院</a:t>
            </a:r>
            <a:r>
              <a:rPr b="1" lang="zh-CN" sz="2400">
                <a:solidFill>
                  <a:schemeClr val="dk1"/>
                </a:solidFill>
              </a:rPr>
              <a:t>的病人，</a:t>
            </a:r>
            <a:r>
              <a:rPr b="1" lang="zh-CN" sz="2400">
                <a:solidFill>
                  <a:schemeClr val="dk1"/>
                </a:solidFill>
                <a:highlight>
                  <a:srgbClr val="F9CB9C"/>
                </a:highlight>
              </a:rPr>
              <a:t>关心</a:t>
            </a:r>
            <a:r>
              <a:rPr b="1" lang="zh-CN" sz="2400">
                <a:solidFill>
                  <a:schemeClr val="dk1"/>
                </a:solidFill>
              </a:rPr>
              <a:t>他们。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Q1 你知道“问”吗？ 以前在哪里学过“问”？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  问题   问好 问好 …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Q2 你知道“候”吗？以前在哪里学过“候”？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  时候    ….的时候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/>
          <p:nvPr>
            <p:ph idx="1" type="subTitle"/>
          </p:nvPr>
        </p:nvSpPr>
        <p:spPr>
          <a:xfrm>
            <a:off x="0" y="474150"/>
            <a:ext cx="8520600" cy="4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8 生词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请同学们看一下黄色的生词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我和病人说话，</a:t>
            </a:r>
            <a:r>
              <a:rPr b="1" lang="zh-CN" sz="2400">
                <a:solidFill>
                  <a:srgbClr val="FF0000"/>
                </a:solidFill>
                <a:highlight>
                  <a:srgbClr val="FFFF00"/>
                </a:highlight>
              </a:rPr>
              <a:t>问候住院</a:t>
            </a:r>
            <a:r>
              <a:rPr b="1" lang="zh-CN" sz="2400">
                <a:solidFill>
                  <a:schemeClr val="dk1"/>
                </a:solidFill>
              </a:rPr>
              <a:t>的病人，</a:t>
            </a:r>
            <a:r>
              <a:rPr b="1" lang="zh-CN" sz="2400">
                <a:solidFill>
                  <a:schemeClr val="dk1"/>
                </a:solidFill>
                <a:highlight>
                  <a:srgbClr val="F9CB9C"/>
                </a:highlight>
              </a:rPr>
              <a:t>关心</a:t>
            </a:r>
            <a:r>
              <a:rPr b="1" lang="zh-CN" sz="2400">
                <a:solidFill>
                  <a:schemeClr val="dk1"/>
                </a:solidFill>
              </a:rPr>
              <a:t>他们。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“问候”是什么意思？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     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/>
          <p:nvPr>
            <p:ph idx="1" type="subTitle"/>
          </p:nvPr>
        </p:nvSpPr>
        <p:spPr>
          <a:xfrm>
            <a:off x="0" y="474150"/>
            <a:ext cx="8520600" cy="4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8 生词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请同学们看一下黄色的生词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我和病人说话，</a:t>
            </a:r>
            <a:r>
              <a:rPr b="1" lang="zh-CN" sz="2400">
                <a:solidFill>
                  <a:srgbClr val="FF0000"/>
                </a:solidFill>
                <a:highlight>
                  <a:srgbClr val="FFFF00"/>
                </a:highlight>
              </a:rPr>
              <a:t>问候住院</a:t>
            </a:r>
            <a:r>
              <a:rPr b="1" lang="zh-CN" sz="2400">
                <a:solidFill>
                  <a:schemeClr val="dk1"/>
                </a:solidFill>
              </a:rPr>
              <a:t>的病人，</a:t>
            </a:r>
            <a:r>
              <a:rPr b="1" lang="zh-CN" sz="2400">
                <a:solidFill>
                  <a:schemeClr val="dk1"/>
                </a:solidFill>
                <a:highlight>
                  <a:srgbClr val="F9CB9C"/>
                </a:highlight>
              </a:rPr>
              <a:t>关心</a:t>
            </a:r>
            <a:r>
              <a:rPr b="1" lang="zh-CN" sz="2400">
                <a:solidFill>
                  <a:schemeClr val="dk1"/>
                </a:solidFill>
              </a:rPr>
              <a:t>他们。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“问候”是什么意思？   问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     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216" name="Google Shape;2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7025" y="1561196"/>
            <a:ext cx="3008125" cy="20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4752" y="2930225"/>
            <a:ext cx="2632275" cy="22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/>
          <p:nvPr>
            <p:ph idx="1" type="subTitle"/>
          </p:nvPr>
        </p:nvSpPr>
        <p:spPr>
          <a:xfrm>
            <a:off x="0" y="474150"/>
            <a:ext cx="8520600" cy="4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8 生词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请同学们看一下黄色的生词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我和病人说话，</a:t>
            </a:r>
            <a:r>
              <a:rPr b="1" lang="zh-CN" sz="2400">
                <a:solidFill>
                  <a:srgbClr val="FF0000"/>
                </a:solidFill>
                <a:highlight>
                  <a:srgbClr val="FFFF00"/>
                </a:highlight>
              </a:rPr>
              <a:t>问候住院</a:t>
            </a:r>
            <a:r>
              <a:rPr b="1" lang="zh-CN" sz="2400">
                <a:solidFill>
                  <a:schemeClr val="dk1"/>
                </a:solidFill>
              </a:rPr>
              <a:t>的病人，</a:t>
            </a:r>
            <a:r>
              <a:rPr b="1" lang="zh-CN" sz="2400">
                <a:solidFill>
                  <a:schemeClr val="dk1"/>
                </a:solidFill>
                <a:highlight>
                  <a:srgbClr val="F9CB9C"/>
                </a:highlight>
              </a:rPr>
              <a:t>关心</a:t>
            </a:r>
            <a:r>
              <a:rPr b="1" lang="zh-CN" sz="2400">
                <a:solidFill>
                  <a:schemeClr val="dk1"/>
                </a:solidFill>
              </a:rPr>
              <a:t>他们。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zh-CN" sz="2400">
                <a:solidFill>
                  <a:schemeClr val="dk1"/>
                </a:solidFill>
              </a:rPr>
              <a:t>你有没有去医院问候病人？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zh-CN" sz="2400">
                <a:solidFill>
                  <a:schemeClr val="dk1"/>
                </a:solidFill>
              </a:rPr>
              <a:t>你生病的时候有没有同学和朋友打电话问候你？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zh-CN" sz="2400">
                <a:solidFill>
                  <a:schemeClr val="dk1"/>
                </a:solidFill>
              </a:rPr>
              <a:t>如果你的朋友生病了，你会怎么问候她/他？</a:t>
            </a:r>
            <a:r>
              <a:rPr lang="zh-C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/>
          <p:nvPr>
            <p:ph idx="1" type="subTitle"/>
          </p:nvPr>
        </p:nvSpPr>
        <p:spPr>
          <a:xfrm>
            <a:off x="0" y="115850"/>
            <a:ext cx="8520600" cy="4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8 生词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请同学们看一下黄色的生词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我和病人说话，</a:t>
            </a:r>
            <a:r>
              <a:rPr b="1" lang="zh-CN" sz="2400">
                <a:solidFill>
                  <a:srgbClr val="FF0000"/>
                </a:solidFill>
                <a:highlight>
                  <a:srgbClr val="FFFF00"/>
                </a:highlight>
              </a:rPr>
              <a:t>问候住院</a:t>
            </a:r>
            <a:r>
              <a:rPr b="1" lang="zh-CN" sz="2400">
                <a:solidFill>
                  <a:schemeClr val="dk1"/>
                </a:solidFill>
              </a:rPr>
              <a:t>的病人，</a:t>
            </a:r>
            <a:r>
              <a:rPr b="1" lang="zh-CN" sz="2400">
                <a:solidFill>
                  <a:schemeClr val="dk1"/>
                </a:solidFill>
                <a:highlight>
                  <a:srgbClr val="F9CB9C"/>
                </a:highlight>
              </a:rPr>
              <a:t>关心</a:t>
            </a:r>
            <a:r>
              <a:rPr b="1" lang="zh-CN" sz="2400">
                <a:solidFill>
                  <a:schemeClr val="dk1"/>
                </a:solidFill>
              </a:rPr>
              <a:t>他们。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                    住院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以前我们学习过： 院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286025" y="3796550"/>
            <a:ext cx="23367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老人院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电影院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2554700" y="3805550"/>
            <a:ext cx="30000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医院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法院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/>
          <p:nvPr>
            <p:ph idx="1" type="subTitle"/>
          </p:nvPr>
        </p:nvSpPr>
        <p:spPr>
          <a:xfrm>
            <a:off x="0" y="115850"/>
            <a:ext cx="8520600" cy="28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8 生词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请同学们看一下黄色的生词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我和病人说话，</a:t>
            </a:r>
            <a:r>
              <a:rPr b="1" lang="zh-CN" sz="2400">
                <a:solidFill>
                  <a:srgbClr val="FF0000"/>
                </a:solidFill>
                <a:highlight>
                  <a:srgbClr val="FFFF00"/>
                </a:highlight>
              </a:rPr>
              <a:t>问候住院</a:t>
            </a:r>
            <a:r>
              <a:rPr b="1" lang="zh-CN" sz="2400">
                <a:solidFill>
                  <a:schemeClr val="dk1"/>
                </a:solidFill>
              </a:rPr>
              <a:t>的病人，</a:t>
            </a:r>
            <a:r>
              <a:rPr b="1" lang="zh-CN" sz="2400">
                <a:solidFill>
                  <a:schemeClr val="dk1"/>
                </a:solidFill>
                <a:highlight>
                  <a:srgbClr val="F9CB9C"/>
                </a:highlight>
              </a:rPr>
              <a:t>关心</a:t>
            </a:r>
            <a:r>
              <a:rPr b="1" lang="zh-CN" sz="2400">
                <a:solidFill>
                  <a:schemeClr val="dk1"/>
                </a:solidFill>
              </a:rPr>
              <a:t>他们。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400">
                <a:solidFill>
                  <a:schemeClr val="dk1"/>
                </a:solidFill>
              </a:rPr>
              <a:t>                    住院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566400" y="1382025"/>
            <a:ext cx="794400" cy="591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301600" y="3360375"/>
            <a:ext cx="23367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老人院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电影院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2760300" y="33603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医院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2760300" y="3914475"/>
            <a:ext cx="23367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法院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25"/>
          <p:cNvCxnSpPr>
            <a:endCxn id="235" idx="4"/>
          </p:cNvCxnSpPr>
          <p:nvPr/>
        </p:nvCxnSpPr>
        <p:spPr>
          <a:xfrm rot="10800000">
            <a:off x="963600" y="1973925"/>
            <a:ext cx="833400" cy="405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40" name="Google Shape;24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000" y="1554225"/>
            <a:ext cx="4040275" cy="40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/>
          <p:nvPr/>
        </p:nvSpPr>
        <p:spPr>
          <a:xfrm>
            <a:off x="3613050" y="1382025"/>
            <a:ext cx="794400" cy="591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25"/>
          <p:cNvCxnSpPr>
            <a:endCxn id="241" idx="3"/>
          </p:cNvCxnSpPr>
          <p:nvPr/>
        </p:nvCxnSpPr>
        <p:spPr>
          <a:xfrm flipH="1" rot="10800000">
            <a:off x="2495187" y="1887243"/>
            <a:ext cx="1234200" cy="491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/>
          <p:nvPr>
            <p:ph idx="1" type="subTitle"/>
          </p:nvPr>
        </p:nvSpPr>
        <p:spPr>
          <a:xfrm>
            <a:off x="0" y="318375"/>
            <a:ext cx="852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8 生词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248" name="Google Shape;24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4400" y="-595475"/>
            <a:ext cx="4040275" cy="40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6"/>
          <p:cNvSpPr txBox="1"/>
          <p:nvPr/>
        </p:nvSpPr>
        <p:spPr>
          <a:xfrm>
            <a:off x="395050" y="1241775"/>
            <a:ext cx="7710900" cy="20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住院</a:t>
            </a:r>
            <a:endParaRPr b="1" i="0" sz="25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zh-CN" sz="2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  </a:t>
            </a:r>
            <a:r>
              <a:rPr b="1" i="0" lang="zh-CN" sz="2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住院的 ------- 病人</a:t>
            </a:r>
            <a:endParaRPr b="1" i="0" sz="25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zh-CN" sz="2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 </a:t>
            </a:r>
            <a:endParaRPr b="0" i="0" sz="25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zh-CN" sz="2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 </a:t>
            </a:r>
            <a:r>
              <a:rPr b="1" i="0" lang="zh-CN" sz="2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 住校的_________    住店的_________</a:t>
            </a:r>
            <a:endParaRPr b="1" i="0" sz="25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5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  A．客人    B. 学生   C. 老师</a:t>
            </a:r>
            <a:endParaRPr b="1" i="0" sz="25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6775" y="3628350"/>
            <a:ext cx="2435225" cy="13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96625" y="3628350"/>
            <a:ext cx="2609313" cy="13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/>
          <p:nvPr>
            <p:ph idx="1" type="subTitle"/>
          </p:nvPr>
        </p:nvSpPr>
        <p:spPr>
          <a:xfrm>
            <a:off x="145275" y="60525"/>
            <a:ext cx="8801700" cy="15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9</a:t>
            </a:r>
            <a:r>
              <a:rPr lang="zh-CN">
                <a:solidFill>
                  <a:schemeClr val="dk1"/>
                </a:solidFill>
              </a:rPr>
              <a:t> </a:t>
            </a:r>
            <a:r>
              <a:rPr b="1" lang="zh-CN" sz="2700">
                <a:solidFill>
                  <a:schemeClr val="dk1"/>
                </a:solidFill>
              </a:rPr>
              <a:t>语法学习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1900">
                <a:solidFill>
                  <a:schemeClr val="dk1"/>
                </a:solidFill>
              </a:rPr>
              <a:t>任务 1  你什么时候会很快乐？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257" name="Google Shape;2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775" y="1210225"/>
            <a:ext cx="2420564" cy="16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5850" y="1512500"/>
            <a:ext cx="2420564" cy="16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1825" y="624525"/>
            <a:ext cx="1610775" cy="16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42800" y="1372300"/>
            <a:ext cx="2420564" cy="16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7"/>
          <p:cNvSpPr txBox="1"/>
          <p:nvPr/>
        </p:nvSpPr>
        <p:spPr>
          <a:xfrm>
            <a:off x="2116875" y="3487850"/>
            <a:ext cx="7244100" cy="14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C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星期五的时候我很快乐。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C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我和狗狗在一起的时候很快乐。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C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吃冰激凌的时候我很快乐。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C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和朋友在一起的时候我很快乐。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64000" y="2944725"/>
            <a:ext cx="42372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C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….的时候很快乐。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/>
          <p:nvPr>
            <p:ph idx="1" type="subTitle"/>
          </p:nvPr>
        </p:nvSpPr>
        <p:spPr>
          <a:xfrm>
            <a:off x="145275" y="60525"/>
            <a:ext cx="8520600" cy="4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9</a:t>
            </a:r>
            <a:r>
              <a:rPr lang="zh-CN">
                <a:solidFill>
                  <a:schemeClr val="dk1"/>
                </a:solidFill>
              </a:rPr>
              <a:t> </a:t>
            </a:r>
            <a:r>
              <a:rPr b="1" lang="zh-CN" sz="2700">
                <a:solidFill>
                  <a:schemeClr val="dk1"/>
                </a:solidFill>
              </a:rPr>
              <a:t>语法学习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1900">
                <a:solidFill>
                  <a:schemeClr val="dk1"/>
                </a:solidFill>
              </a:rPr>
              <a:t>任务 2 在文章中找出“让” 。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grpSp>
        <p:nvGrpSpPr>
          <p:cNvPr id="268" name="Google Shape;268;p28"/>
          <p:cNvGrpSpPr/>
          <p:nvPr/>
        </p:nvGrpSpPr>
        <p:grpSpPr>
          <a:xfrm>
            <a:off x="0" y="558800"/>
            <a:ext cx="8508825" cy="5414499"/>
            <a:chOff x="-226900" y="2129600"/>
            <a:chExt cx="8508825" cy="5414499"/>
          </a:xfrm>
        </p:grpSpPr>
        <p:pic>
          <p:nvPicPr>
            <p:cNvPr id="269" name="Google Shape;269;p28"/>
            <p:cNvPicPr preferRelativeResize="0"/>
            <p:nvPr/>
          </p:nvPicPr>
          <p:blipFill rotWithShape="1">
            <a:blip r:embed="rId3">
              <a:alphaModFix/>
            </a:blip>
            <a:srcRect b="8940" l="0" r="0" t="-8940"/>
            <a:stretch/>
          </p:blipFill>
          <p:spPr>
            <a:xfrm>
              <a:off x="-226900" y="2129600"/>
              <a:ext cx="8508825" cy="5414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28"/>
            <p:cNvSpPr txBox="1"/>
            <p:nvPr/>
          </p:nvSpPr>
          <p:spPr>
            <a:xfrm>
              <a:off x="1459850" y="3808675"/>
              <a:ext cx="5770500" cy="30999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zh-CN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这个学期我在纽约的一个医院做义工。</a:t>
              </a:r>
              <a:endPara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zh-CN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一开始工作有点儿辛苦，但是我可以一边打扫一边和病人们聊天，也就让我不觉得累了。我和病人说话，问候住院的病人，关心他们。我让需要帮助的病人们得到了很多的快乐。这个做义工的工作也让我非常快乐。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28"/>
          <p:cNvSpPr/>
          <p:nvPr/>
        </p:nvSpPr>
        <p:spPr>
          <a:xfrm>
            <a:off x="3448775" y="3893050"/>
            <a:ext cx="466800" cy="467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6267075" y="4360450"/>
            <a:ext cx="466800" cy="467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5688750" y="3092300"/>
            <a:ext cx="466800" cy="467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/>
          <p:nvPr>
            <p:ph idx="1" type="subTitle"/>
          </p:nvPr>
        </p:nvSpPr>
        <p:spPr>
          <a:xfrm>
            <a:off x="145275" y="60525"/>
            <a:ext cx="8520600" cy="4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9</a:t>
            </a:r>
            <a:r>
              <a:rPr lang="zh-CN">
                <a:solidFill>
                  <a:schemeClr val="dk1"/>
                </a:solidFill>
              </a:rPr>
              <a:t> </a:t>
            </a:r>
            <a:r>
              <a:rPr b="1" lang="zh-CN" sz="2700">
                <a:solidFill>
                  <a:schemeClr val="dk1"/>
                </a:solidFill>
              </a:rPr>
              <a:t>语法学习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1900">
                <a:solidFill>
                  <a:schemeClr val="dk1"/>
                </a:solidFill>
              </a:rPr>
              <a:t>任务 2 在文章中找出“让” 。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grpSp>
        <p:nvGrpSpPr>
          <p:cNvPr id="279" name="Google Shape;279;p29"/>
          <p:cNvGrpSpPr/>
          <p:nvPr/>
        </p:nvGrpSpPr>
        <p:grpSpPr>
          <a:xfrm>
            <a:off x="0" y="558800"/>
            <a:ext cx="8508825" cy="5414499"/>
            <a:chOff x="-226900" y="2129600"/>
            <a:chExt cx="8508825" cy="5414499"/>
          </a:xfrm>
        </p:grpSpPr>
        <p:pic>
          <p:nvPicPr>
            <p:cNvPr id="280" name="Google Shape;280;p29"/>
            <p:cNvPicPr preferRelativeResize="0"/>
            <p:nvPr/>
          </p:nvPicPr>
          <p:blipFill rotWithShape="1">
            <a:blip r:embed="rId3">
              <a:alphaModFix/>
            </a:blip>
            <a:srcRect b="14128" l="0" r="0" t="-14129"/>
            <a:stretch/>
          </p:blipFill>
          <p:spPr>
            <a:xfrm>
              <a:off x="-226900" y="2129600"/>
              <a:ext cx="8508825" cy="5414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29"/>
            <p:cNvSpPr txBox="1"/>
            <p:nvPr/>
          </p:nvSpPr>
          <p:spPr>
            <a:xfrm>
              <a:off x="1459850" y="3808675"/>
              <a:ext cx="5770500" cy="30999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zh-CN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这个学期我在纽约的一个医院做义工。</a:t>
              </a:r>
              <a:endPara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zh-CN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一开始工作有点儿辛苦，但是我可以一边打扫一边和病人们聊天，也就让我不觉得累了。我和病人说话，问候住院的病人，关心他们。我让需要帮助的病人们得到了很多的快乐。这个做义工的工作也让我非常快乐。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29"/>
          <p:cNvSpPr/>
          <p:nvPr/>
        </p:nvSpPr>
        <p:spPr>
          <a:xfrm>
            <a:off x="3472938" y="3908349"/>
            <a:ext cx="466800" cy="467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6271811" y="4397898"/>
            <a:ext cx="466800" cy="467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5627525" y="3141112"/>
            <a:ext cx="466800" cy="467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29"/>
          <p:cNvCxnSpPr>
            <a:stCxn id="284" idx="4"/>
          </p:cNvCxnSpPr>
          <p:nvPr/>
        </p:nvCxnSpPr>
        <p:spPr>
          <a:xfrm flipH="1" rot="10800000">
            <a:off x="5860925" y="3581812"/>
            <a:ext cx="699900" cy="26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29"/>
          <p:cNvCxnSpPr/>
          <p:nvPr/>
        </p:nvCxnSpPr>
        <p:spPr>
          <a:xfrm>
            <a:off x="5431025" y="4372548"/>
            <a:ext cx="663300" cy="50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p29"/>
          <p:cNvCxnSpPr/>
          <p:nvPr/>
        </p:nvCxnSpPr>
        <p:spPr>
          <a:xfrm>
            <a:off x="6505211" y="4803847"/>
            <a:ext cx="663300" cy="50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/>
          <p:nvPr>
            <p:ph type="ctrTitle"/>
          </p:nvPr>
        </p:nvSpPr>
        <p:spPr>
          <a:xfrm>
            <a:off x="311700" y="-35625"/>
            <a:ext cx="8520600" cy="108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CN" u="sng"/>
              <a:t>活动1</a:t>
            </a:r>
            <a:r>
              <a:rPr lang="zh-CN"/>
              <a:t> 暖身</a:t>
            </a:r>
            <a:endParaRPr/>
          </a:p>
        </p:txBody>
      </p:sp>
      <p:sp>
        <p:nvSpPr>
          <p:cNvPr id="66" name="Google Shape;66;p3"/>
          <p:cNvSpPr txBox="1"/>
          <p:nvPr>
            <p:ph idx="1" type="subTitle"/>
          </p:nvPr>
        </p:nvSpPr>
        <p:spPr>
          <a:xfrm>
            <a:off x="171500" y="1082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任务1 你什么时候很快乐？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100" y="1766363"/>
            <a:ext cx="2420564" cy="16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8851" y="1766375"/>
            <a:ext cx="2038295" cy="21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8889" y="1257300"/>
            <a:ext cx="1743075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 txBox="1"/>
          <p:nvPr>
            <p:ph idx="1" type="subTitle"/>
          </p:nvPr>
        </p:nvSpPr>
        <p:spPr>
          <a:xfrm>
            <a:off x="1184125" y="4146975"/>
            <a:ext cx="7738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______的时候，我很快乐。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/>
          <p:nvPr>
            <p:ph idx="1" type="subTitle"/>
          </p:nvPr>
        </p:nvSpPr>
        <p:spPr>
          <a:xfrm>
            <a:off x="145275" y="60525"/>
            <a:ext cx="8520600" cy="4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9</a:t>
            </a:r>
            <a:r>
              <a:rPr lang="zh-CN">
                <a:solidFill>
                  <a:schemeClr val="dk1"/>
                </a:solidFill>
              </a:rPr>
              <a:t> </a:t>
            </a:r>
            <a:r>
              <a:rPr b="1" lang="zh-CN" sz="2700">
                <a:solidFill>
                  <a:schemeClr val="dk1"/>
                </a:solidFill>
              </a:rPr>
              <a:t>语法学习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1900">
                <a:solidFill>
                  <a:schemeClr val="dk1"/>
                </a:solidFill>
              </a:rPr>
              <a:t>任务 2 在文章中找出“让” 。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1968350" y="3360425"/>
            <a:ext cx="6246600" cy="13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C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_______________</a:t>
            </a:r>
            <a:r>
              <a:rPr b="1" i="0" lang="zh-C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让我（明恩）不觉得累。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C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________让病人们快乐。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C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________让我（明恩）明恩非常快乐。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3373500" y="60525"/>
            <a:ext cx="5770500" cy="30999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这个学期我在纽约的一个医院做义工。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一开始工作有点儿辛苦，但是我可以一边打扫一边和病人们聊天，也就</a:t>
            </a:r>
            <a:r>
              <a:rPr b="1" i="0" lang="zh-C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让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我不觉得累了。我和病人说话，问候住院的病人，关心他们。我</a:t>
            </a:r>
            <a:r>
              <a:rPr b="1" i="0" lang="zh-C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让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需要帮助的病人们得到了很多的快乐。这个做义工的工作也</a:t>
            </a:r>
            <a:r>
              <a:rPr b="1" i="0" lang="zh-C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让</a:t>
            </a:r>
            <a:r>
              <a:rPr b="1" i="0" lang="zh-C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我非常快乐。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30"/>
          <p:cNvCxnSpPr/>
          <p:nvPr/>
        </p:nvCxnSpPr>
        <p:spPr>
          <a:xfrm>
            <a:off x="8137075" y="1366450"/>
            <a:ext cx="7788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" name="Google Shape;296;p30"/>
          <p:cNvCxnSpPr/>
          <p:nvPr/>
        </p:nvCxnSpPr>
        <p:spPr>
          <a:xfrm>
            <a:off x="8137075" y="958075"/>
            <a:ext cx="7788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30"/>
          <p:cNvCxnSpPr/>
          <p:nvPr/>
        </p:nvCxnSpPr>
        <p:spPr>
          <a:xfrm>
            <a:off x="3444875" y="1366450"/>
            <a:ext cx="3025500" cy="156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Google Shape;298;p30"/>
          <p:cNvCxnSpPr/>
          <p:nvPr/>
        </p:nvCxnSpPr>
        <p:spPr>
          <a:xfrm>
            <a:off x="7136725" y="2219850"/>
            <a:ext cx="7788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" name="Google Shape;299;p30"/>
          <p:cNvCxnSpPr/>
          <p:nvPr/>
        </p:nvCxnSpPr>
        <p:spPr>
          <a:xfrm>
            <a:off x="4784550" y="2219850"/>
            <a:ext cx="7788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30"/>
          <p:cNvCxnSpPr/>
          <p:nvPr/>
        </p:nvCxnSpPr>
        <p:spPr>
          <a:xfrm>
            <a:off x="8137075" y="2668225"/>
            <a:ext cx="7788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30"/>
          <p:cNvCxnSpPr/>
          <p:nvPr/>
        </p:nvCxnSpPr>
        <p:spPr>
          <a:xfrm>
            <a:off x="6120850" y="2668225"/>
            <a:ext cx="1408800" cy="222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2" name="Google Shape;302;p30"/>
          <p:cNvSpPr txBox="1"/>
          <p:nvPr/>
        </p:nvSpPr>
        <p:spPr>
          <a:xfrm>
            <a:off x="862375" y="3360425"/>
            <a:ext cx="28974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C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一边打扫一边和病人聊天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0"/>
          <p:cNvSpPr txBox="1"/>
          <p:nvPr/>
        </p:nvSpPr>
        <p:spPr>
          <a:xfrm>
            <a:off x="968050" y="3788825"/>
            <a:ext cx="28974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C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我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0"/>
          <p:cNvSpPr txBox="1"/>
          <p:nvPr/>
        </p:nvSpPr>
        <p:spPr>
          <a:xfrm>
            <a:off x="968050" y="4143750"/>
            <a:ext cx="28974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C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做义工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/>
          <p:nvPr>
            <p:ph idx="1" type="subTitle"/>
          </p:nvPr>
        </p:nvSpPr>
        <p:spPr>
          <a:xfrm>
            <a:off x="145275" y="92850"/>
            <a:ext cx="8520600" cy="28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9</a:t>
            </a:r>
            <a:r>
              <a:rPr lang="zh-CN">
                <a:solidFill>
                  <a:schemeClr val="dk1"/>
                </a:solidFill>
              </a:rPr>
              <a:t> </a:t>
            </a:r>
            <a:r>
              <a:rPr b="1" lang="zh-CN" sz="2700">
                <a:solidFill>
                  <a:schemeClr val="dk1"/>
                </a:solidFill>
              </a:rPr>
              <a:t>语法学习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000">
                <a:solidFill>
                  <a:schemeClr val="dk1"/>
                </a:solidFill>
              </a:rPr>
              <a:t>任务 3 什么</a:t>
            </a:r>
            <a:r>
              <a:rPr b="1" lang="zh-CN" sz="2000">
                <a:solidFill>
                  <a:schemeClr val="dk1"/>
                </a:solidFill>
                <a:highlight>
                  <a:srgbClr val="FFFF00"/>
                </a:highlight>
              </a:rPr>
              <a:t>让</a:t>
            </a:r>
            <a:r>
              <a:rPr b="1" lang="zh-CN" sz="2000">
                <a:solidFill>
                  <a:schemeClr val="dk1"/>
                </a:solidFill>
              </a:rPr>
              <a:t>你快乐？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310" name="Google Shape;31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625" y="1395350"/>
            <a:ext cx="2095775" cy="13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1425" y="1287288"/>
            <a:ext cx="2420564" cy="16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960975"/>
            <a:ext cx="1610775" cy="16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5300" y="1287288"/>
            <a:ext cx="2420564" cy="16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1"/>
          <p:cNvSpPr txBox="1"/>
          <p:nvPr/>
        </p:nvSpPr>
        <p:spPr>
          <a:xfrm>
            <a:off x="426200" y="3220175"/>
            <a:ext cx="8162700" cy="1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277625" y="3220175"/>
            <a:ext cx="4541400" cy="1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zh-CN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星期五</a:t>
            </a: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的时候我很快乐。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我和</a:t>
            </a:r>
            <a:r>
              <a:rPr b="1" i="0" lang="zh-CN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狗狗</a:t>
            </a: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在一起的时候很快乐。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吃</a:t>
            </a:r>
            <a:r>
              <a:rPr b="1" i="0" lang="zh-CN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冰激凌</a:t>
            </a: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的时候我很快乐。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zh-CN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和朋友在一起</a:t>
            </a: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的时候我很快乐。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5792700" y="3220175"/>
            <a:ext cx="3092100" cy="1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zh-CN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b="1" i="0" lang="zh-CN" sz="21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让</a:t>
            </a: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我很快乐。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zh-CN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b="1" i="0" lang="zh-CN" sz="21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让</a:t>
            </a:r>
            <a:r>
              <a:rPr b="1" i="0" lang="zh-C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</a:t>
            </a: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很快乐。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zh-CN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b="1" i="0" lang="zh-CN" sz="21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让</a:t>
            </a: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我很快乐。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zh-CN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b="1" i="0" lang="zh-CN" sz="21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让</a:t>
            </a: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我很快乐。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>
            <a:off x="5488875" y="3126725"/>
            <a:ext cx="12150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zh-CN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星期五</a:t>
            </a:r>
            <a:endParaRPr b="1" i="0" sz="2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1"/>
          <p:cNvSpPr txBox="1"/>
          <p:nvPr/>
        </p:nvSpPr>
        <p:spPr>
          <a:xfrm>
            <a:off x="5613525" y="3500675"/>
            <a:ext cx="12150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zh-CN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狗狗</a:t>
            </a:r>
            <a:endParaRPr b="1" i="0" sz="2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1"/>
          <p:cNvSpPr txBox="1"/>
          <p:nvPr/>
        </p:nvSpPr>
        <p:spPr>
          <a:xfrm>
            <a:off x="5613525" y="3838300"/>
            <a:ext cx="12150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zh-CN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冰激凌</a:t>
            </a:r>
            <a:endParaRPr b="1" i="0" sz="2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4725600" y="4164700"/>
            <a:ext cx="1978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zh-CN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和朋友在一起</a:t>
            </a:r>
            <a:endParaRPr b="1" i="0" sz="2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/>
          <p:nvPr>
            <p:ph idx="1" type="subTitle"/>
          </p:nvPr>
        </p:nvSpPr>
        <p:spPr>
          <a:xfrm>
            <a:off x="145275" y="92850"/>
            <a:ext cx="8520600" cy="28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9</a:t>
            </a:r>
            <a:r>
              <a:rPr lang="zh-CN">
                <a:solidFill>
                  <a:schemeClr val="dk1"/>
                </a:solidFill>
              </a:rPr>
              <a:t> </a:t>
            </a:r>
            <a:r>
              <a:rPr b="1" lang="zh-CN" sz="2700">
                <a:solidFill>
                  <a:schemeClr val="dk1"/>
                </a:solidFill>
              </a:rPr>
              <a:t>语法学习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000">
                <a:solidFill>
                  <a:schemeClr val="dk1"/>
                </a:solidFill>
              </a:rPr>
              <a:t>任务 3 什么</a:t>
            </a:r>
            <a:r>
              <a:rPr b="1" lang="zh-CN" sz="2000">
                <a:solidFill>
                  <a:schemeClr val="dk1"/>
                </a:solidFill>
                <a:highlight>
                  <a:srgbClr val="FFFF00"/>
                </a:highlight>
              </a:rPr>
              <a:t>让</a:t>
            </a:r>
            <a:r>
              <a:rPr b="1" lang="zh-CN" sz="2000">
                <a:solidFill>
                  <a:schemeClr val="dk1"/>
                </a:solidFill>
              </a:rPr>
              <a:t>你快乐？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326" name="Google Shape;326;p32"/>
          <p:cNvSpPr txBox="1"/>
          <p:nvPr/>
        </p:nvSpPr>
        <p:spPr>
          <a:xfrm>
            <a:off x="426200" y="3220175"/>
            <a:ext cx="8162700" cy="1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2"/>
          <p:cNvSpPr txBox="1"/>
          <p:nvPr/>
        </p:nvSpPr>
        <p:spPr>
          <a:xfrm>
            <a:off x="870200" y="3064400"/>
            <a:ext cx="6721800" cy="1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AutoNum type="arabicPeriod"/>
            </a:pPr>
            <a:r>
              <a:rPr b="1" i="0" lang="zh-CN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b="1" i="0" lang="zh-CN" sz="21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让</a:t>
            </a: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我很快乐。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AutoNum type="arabicPeriod"/>
            </a:pPr>
            <a:r>
              <a:rPr b="1" i="0" lang="zh-CN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b="1" i="0" lang="zh-CN" sz="21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让</a:t>
            </a:r>
            <a:r>
              <a:rPr b="1" i="0" lang="zh-CN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我的朋友</a:t>
            </a: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很快乐。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AutoNum type="arabicPeriod"/>
            </a:pPr>
            <a:r>
              <a:rPr b="1" i="0" lang="zh-CN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b="1" i="0" lang="zh-CN" sz="21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让</a:t>
            </a: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我的妈妈很快乐。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AutoNum type="arabicPeriod"/>
            </a:pPr>
            <a:r>
              <a:rPr b="1" i="0" lang="zh-CN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b="1" i="0" lang="zh-CN" sz="21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让</a:t>
            </a: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我的狗狗很快乐。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4325" y="1573827"/>
            <a:ext cx="2420575" cy="164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0863" y="928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8925" y="1008200"/>
            <a:ext cx="2552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5265" y="1573825"/>
            <a:ext cx="2197962" cy="16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3"/>
          <p:cNvSpPr txBox="1"/>
          <p:nvPr>
            <p:ph idx="1" type="subTitle"/>
          </p:nvPr>
        </p:nvSpPr>
        <p:spPr>
          <a:xfrm>
            <a:off x="145275" y="92850"/>
            <a:ext cx="8520600" cy="28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9</a:t>
            </a:r>
            <a:r>
              <a:rPr lang="zh-CN">
                <a:solidFill>
                  <a:schemeClr val="dk1"/>
                </a:solidFill>
              </a:rPr>
              <a:t> </a:t>
            </a:r>
            <a:r>
              <a:rPr b="1" lang="zh-CN" sz="2700">
                <a:solidFill>
                  <a:schemeClr val="dk1"/>
                </a:solidFill>
              </a:rPr>
              <a:t>语法学习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000">
                <a:solidFill>
                  <a:schemeClr val="dk1"/>
                </a:solidFill>
              </a:rPr>
              <a:t>任务 3 什么</a:t>
            </a:r>
            <a:r>
              <a:rPr b="1" lang="zh-CN" sz="2000">
                <a:solidFill>
                  <a:schemeClr val="dk1"/>
                </a:solidFill>
                <a:highlight>
                  <a:srgbClr val="FFFF00"/>
                </a:highlight>
              </a:rPr>
              <a:t>让</a:t>
            </a:r>
            <a:r>
              <a:rPr b="1" lang="zh-CN" sz="2000">
                <a:solidFill>
                  <a:schemeClr val="dk1"/>
                </a:solidFill>
              </a:rPr>
              <a:t>你快乐？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337" name="Google Shape;337;p33"/>
          <p:cNvSpPr txBox="1"/>
          <p:nvPr/>
        </p:nvSpPr>
        <p:spPr>
          <a:xfrm>
            <a:off x="426200" y="3220175"/>
            <a:ext cx="8162700" cy="1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3"/>
          <p:cNvSpPr txBox="1"/>
          <p:nvPr/>
        </p:nvSpPr>
        <p:spPr>
          <a:xfrm>
            <a:off x="1044675" y="3631275"/>
            <a:ext cx="6721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AutoNum type="arabicPeriod"/>
            </a:pPr>
            <a:r>
              <a:rPr b="1" i="0" lang="zh-CN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上中文课</a:t>
            </a:r>
            <a:r>
              <a:rPr b="1" i="0" lang="zh-CN" sz="21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让</a:t>
            </a:r>
            <a:r>
              <a:rPr b="1" i="0" lang="zh-CN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我们____________。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0300" y="92850"/>
            <a:ext cx="4658400" cy="33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"/>
          <p:cNvSpPr txBox="1"/>
          <p:nvPr>
            <p:ph idx="1" type="subTitle"/>
          </p:nvPr>
        </p:nvSpPr>
        <p:spPr>
          <a:xfrm>
            <a:off x="0" y="124750"/>
            <a:ext cx="8520600" cy="50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544" u="sng">
                <a:solidFill>
                  <a:schemeClr val="dk1"/>
                </a:solidFill>
              </a:rPr>
              <a:t>活动 10</a:t>
            </a:r>
            <a:r>
              <a:rPr b="1" lang="zh-CN" sz="2544">
                <a:solidFill>
                  <a:schemeClr val="dk1"/>
                </a:solidFill>
              </a:rPr>
              <a:t>  总结段落</a:t>
            </a:r>
            <a:endParaRPr b="1" sz="254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1844">
                <a:solidFill>
                  <a:schemeClr val="dk1"/>
                </a:solidFill>
              </a:rPr>
              <a:t>Summarize the passage(Evaluative judgment, Identify the author’s point of view)</a:t>
            </a:r>
            <a:endParaRPr b="1" sz="2544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544">
                <a:solidFill>
                  <a:schemeClr val="dk1"/>
                </a:solidFill>
              </a:rPr>
              <a:t>任务1 明恩做义工以后觉得怎么样？</a:t>
            </a:r>
            <a:endParaRPr b="1" sz="2544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/>
          </a:p>
        </p:txBody>
      </p:sp>
      <p:sp>
        <p:nvSpPr>
          <p:cNvPr id="345" name="Google Shape;345;p34"/>
          <p:cNvSpPr txBox="1"/>
          <p:nvPr/>
        </p:nvSpPr>
        <p:spPr>
          <a:xfrm>
            <a:off x="145800" y="2571750"/>
            <a:ext cx="42216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C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做义工让他觉得</a:t>
            </a:r>
            <a:r>
              <a:rPr b="1" i="0" lang="zh-CN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快乐</a:t>
            </a:r>
            <a:r>
              <a:rPr b="1" i="0" lang="zh-C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6" name="Google Shape;346;p34"/>
          <p:cNvGrpSpPr/>
          <p:nvPr/>
        </p:nvGrpSpPr>
        <p:grpSpPr>
          <a:xfrm>
            <a:off x="2876249" y="1376105"/>
            <a:ext cx="6552646" cy="4208690"/>
            <a:chOff x="858258" y="-28007"/>
            <a:chExt cx="8508825" cy="5414499"/>
          </a:xfrm>
        </p:grpSpPr>
        <p:pic>
          <p:nvPicPr>
            <p:cNvPr id="347" name="Google Shape;347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8258" y="-28007"/>
              <a:ext cx="8508825" cy="5414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34"/>
            <p:cNvSpPr txBox="1"/>
            <p:nvPr/>
          </p:nvSpPr>
          <p:spPr>
            <a:xfrm>
              <a:off x="2787094" y="859190"/>
              <a:ext cx="5770500" cy="30999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zh-CN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这个学期我在纽约的一个医院做义工。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zh-CN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一开始工作有点儿辛苦，但是我可以一边打扫一边和病人们聊天，也就让我不觉得累了。我和病人说话，问候住院的病人，关心他们。我让需要帮助的病人们得到了很多的快乐。这个做义工的工作也让我非常快乐。</a:t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34"/>
          <p:cNvSpPr txBox="1"/>
          <p:nvPr/>
        </p:nvSpPr>
        <p:spPr>
          <a:xfrm>
            <a:off x="145800" y="2031900"/>
            <a:ext cx="46422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C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明恩在做义工以后觉得</a:t>
            </a:r>
            <a:r>
              <a:rPr b="1" i="0" lang="zh-CN" sz="2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快乐</a:t>
            </a:r>
            <a:r>
              <a:rPr b="1" i="0" lang="zh-C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/>
          <p:nvPr>
            <p:ph idx="1" type="subTitle"/>
          </p:nvPr>
        </p:nvSpPr>
        <p:spPr>
          <a:xfrm>
            <a:off x="74975" y="274725"/>
            <a:ext cx="85206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sz="2544" u="sng">
                <a:solidFill>
                  <a:schemeClr val="dk1"/>
                </a:solidFill>
              </a:rPr>
              <a:t>活动 10</a:t>
            </a:r>
            <a:r>
              <a:rPr b="1" lang="zh-CN" sz="2544">
                <a:solidFill>
                  <a:schemeClr val="dk1"/>
                </a:solidFill>
              </a:rPr>
              <a:t>  总结段落</a:t>
            </a:r>
            <a:endParaRPr sz="3600"/>
          </a:p>
        </p:txBody>
      </p:sp>
      <p:sp>
        <p:nvSpPr>
          <p:cNvPr id="355" name="Google Shape;355;p35"/>
          <p:cNvSpPr txBox="1"/>
          <p:nvPr/>
        </p:nvSpPr>
        <p:spPr>
          <a:xfrm>
            <a:off x="0" y="1024450"/>
            <a:ext cx="6994200" cy="15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44"/>
              <a:buFont typeface="Arial"/>
              <a:buNone/>
            </a:pPr>
            <a:r>
              <a:rPr b="1" i="0" lang="zh-CN" sz="254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任务2 请同学们用三个句子总结这段课文 </a:t>
            </a:r>
            <a:endParaRPr b="1" i="0" sz="254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35"/>
          <p:cNvGrpSpPr/>
          <p:nvPr/>
        </p:nvGrpSpPr>
        <p:grpSpPr>
          <a:xfrm>
            <a:off x="2876249" y="1376105"/>
            <a:ext cx="6552646" cy="4208690"/>
            <a:chOff x="858258" y="-28007"/>
            <a:chExt cx="8508825" cy="5414499"/>
          </a:xfrm>
        </p:grpSpPr>
        <p:pic>
          <p:nvPicPr>
            <p:cNvPr id="357" name="Google Shape;357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8258" y="-28007"/>
              <a:ext cx="8508825" cy="5414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35"/>
            <p:cNvSpPr txBox="1"/>
            <p:nvPr/>
          </p:nvSpPr>
          <p:spPr>
            <a:xfrm>
              <a:off x="2787094" y="859190"/>
              <a:ext cx="5770500" cy="30999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zh-CN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这个学期我在纽约的一个医院做义工。</a:t>
              </a:r>
              <a:endPara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zh-CN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一开始工作有点儿辛苦，但是我可以一边打扫一边和病人们聊天，也就让我不觉得累了。我和病人说话，问候住院的病人，关心他们。我让需要帮助的病人们得到了很多的快乐。这个做义工的工作也让我非常快乐。</a:t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"/>
          <p:cNvSpPr txBox="1"/>
          <p:nvPr>
            <p:ph idx="1" type="subTitle"/>
          </p:nvPr>
        </p:nvSpPr>
        <p:spPr>
          <a:xfrm>
            <a:off x="311700" y="135500"/>
            <a:ext cx="8520600" cy="17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>
                <a:solidFill>
                  <a:schemeClr val="dk1"/>
                </a:solidFill>
              </a:rPr>
              <a:t>活动11 摘要 比较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 sz="1900">
                <a:solidFill>
                  <a:schemeClr val="dk1"/>
                </a:solidFill>
              </a:rPr>
              <a:t>请同学们用图标比较高山和明恩的义工经历(</a:t>
            </a:r>
            <a:r>
              <a:rPr lang="zh-CN" sz="1800">
                <a:solidFill>
                  <a:srgbClr val="FF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jīng</a:t>
            </a:r>
            <a:r>
              <a:rPr lang="zh-CN" sz="1800">
                <a:solidFill>
                  <a:srgbClr val="0000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lì</a:t>
            </a:r>
            <a:r>
              <a:rPr lang="zh-CN" sz="1900">
                <a:solidFill>
                  <a:schemeClr val="dk1"/>
                </a:solidFill>
              </a:rPr>
              <a:t>, experience)。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364" name="Google Shape;364;p36"/>
          <p:cNvSpPr/>
          <p:nvPr/>
        </p:nvSpPr>
        <p:spPr>
          <a:xfrm>
            <a:off x="980125" y="1855400"/>
            <a:ext cx="3104100" cy="2758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6"/>
          <p:cNvSpPr/>
          <p:nvPr/>
        </p:nvSpPr>
        <p:spPr>
          <a:xfrm>
            <a:off x="1682625" y="1947550"/>
            <a:ext cx="3104100" cy="2758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6"/>
          <p:cNvSpPr/>
          <p:nvPr/>
        </p:nvSpPr>
        <p:spPr>
          <a:xfrm>
            <a:off x="1284925" y="2160200"/>
            <a:ext cx="3104100" cy="2758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6"/>
          <p:cNvSpPr/>
          <p:nvPr/>
        </p:nvSpPr>
        <p:spPr>
          <a:xfrm>
            <a:off x="1284925" y="1780425"/>
            <a:ext cx="3104100" cy="2758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6"/>
          <p:cNvSpPr/>
          <p:nvPr/>
        </p:nvSpPr>
        <p:spPr>
          <a:xfrm>
            <a:off x="474400" y="1947550"/>
            <a:ext cx="4825800" cy="2758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6"/>
          <p:cNvSpPr/>
          <p:nvPr/>
        </p:nvSpPr>
        <p:spPr>
          <a:xfrm>
            <a:off x="3651375" y="1947550"/>
            <a:ext cx="4659300" cy="2758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1744375" y="1507100"/>
            <a:ext cx="24954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高山做义工的经历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4899950" y="1432125"/>
            <a:ext cx="2581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明恩做义工的经历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6"/>
          <p:cNvSpPr txBox="1"/>
          <p:nvPr/>
        </p:nvSpPr>
        <p:spPr>
          <a:xfrm>
            <a:off x="2186475" y="2022575"/>
            <a:ext cx="14649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不同的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6"/>
          <p:cNvSpPr txBox="1"/>
          <p:nvPr/>
        </p:nvSpPr>
        <p:spPr>
          <a:xfrm>
            <a:off x="5470350" y="2022575"/>
            <a:ext cx="14649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不同的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6"/>
          <p:cNvSpPr txBox="1"/>
          <p:nvPr/>
        </p:nvSpPr>
        <p:spPr>
          <a:xfrm>
            <a:off x="4084225" y="2538050"/>
            <a:ext cx="14649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一样的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>
            <p:ph type="ctrTitle"/>
          </p:nvPr>
        </p:nvSpPr>
        <p:spPr>
          <a:xfrm>
            <a:off x="311700" y="116775"/>
            <a:ext cx="8520600" cy="108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CN" u="sng"/>
              <a:t>活动 1</a:t>
            </a:r>
            <a:r>
              <a:rPr lang="zh-CN"/>
              <a:t> 暖身</a:t>
            </a:r>
            <a:endParaRPr/>
          </a:p>
        </p:txBody>
      </p:sp>
      <p:sp>
        <p:nvSpPr>
          <p:cNvPr id="76" name="Google Shape;76;p4"/>
          <p:cNvSpPr txBox="1"/>
          <p:nvPr>
            <p:ph idx="1" type="subTitle"/>
          </p:nvPr>
        </p:nvSpPr>
        <p:spPr>
          <a:xfrm>
            <a:off x="202650" y="1363225"/>
            <a:ext cx="8520600" cy="29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任务 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做运动，是不是越做身体越健康？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你喜欢吃糖吗？是不是越吃越想吃？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我常常练习汉字，我的汉字越来越_________。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CN">
                <a:solidFill>
                  <a:schemeClr val="dk1"/>
                </a:solidFill>
              </a:rPr>
              <a:t>我喜欢学中文，我的中文__________。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type="ctrTitle"/>
          </p:nvPr>
        </p:nvSpPr>
        <p:spPr>
          <a:xfrm>
            <a:off x="202650" y="154500"/>
            <a:ext cx="85206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CN"/>
              <a:t>功课</a:t>
            </a:r>
            <a:endParaRPr/>
          </a:p>
        </p:txBody>
      </p:sp>
      <p:sp>
        <p:nvSpPr>
          <p:cNvPr id="82" name="Google Shape;8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冷漠先生是个冷漠的人，他总是双手插兜对一切都漠不关心，直到有一天一位老奶奶改变了他…冷漠会被传染，但同样温暖与善意也会！是时候伸出你我的手了。" id="83" name="Google Shape;83;p5" title="冷漠先生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3750" y="1289100"/>
            <a:ext cx="6138400" cy="34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/>
        </p:nvSpPr>
        <p:spPr>
          <a:xfrm>
            <a:off x="699950" y="2100000"/>
            <a:ext cx="71421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zh-CN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有个男生，非常喜欢______，不喜欢分享和帮助别人。有一次，这个男生坐电梯（elavater），但是他不想____一个女生开电梯门，所以女生迟到（late）了。第二天，他看到一个小女孩的气球（baloon）飞走了，可是他不想______她，小女孩很不开心。又有一次，有人请他去______别人，他也不想去。所以，大家都叫他__________。 有一天，有一个老人请他_______过马路，他不喜欢但是他还是_____了她。老人很_______，他也很快乐。他懂得了分享和_______很_______，他不再______了，越分享越______。他还去帮助别的______的人去_________。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886975" y="192750"/>
            <a:ext cx="4311600" cy="1582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C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帮助       独来独往       冷漠 </a:t>
            </a:r>
            <a:endParaRPr b="0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C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冷漠先生    重要     开心     助人</a:t>
            </a:r>
            <a:endParaRPr b="0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>
            <p:ph idx="1" type="subTitle"/>
          </p:nvPr>
        </p:nvSpPr>
        <p:spPr>
          <a:xfrm>
            <a:off x="236050" y="1216775"/>
            <a:ext cx="8520600" cy="26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zh-CN" u="sng">
                <a:solidFill>
                  <a:schemeClr val="dk1"/>
                </a:solidFill>
              </a:rPr>
              <a:t>活动 2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zh-CN">
                <a:solidFill>
                  <a:schemeClr val="dk1"/>
                </a:solidFill>
              </a:rPr>
              <a:t>你看到了什么？</a:t>
            </a:r>
            <a:endParaRPr b="1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zh-CN">
                <a:solidFill>
                  <a:schemeClr val="dk1"/>
                </a:solidFill>
              </a:rPr>
              <a:t>你觉得她们是谁？</a:t>
            </a:r>
            <a:endParaRPr b="1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zh-CN">
                <a:solidFill>
                  <a:schemeClr val="dk1"/>
                </a:solidFill>
              </a:rPr>
              <a:t>她们在哪里？</a:t>
            </a:r>
            <a:endParaRPr b="1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zh-CN">
                <a:solidFill>
                  <a:schemeClr val="dk1"/>
                </a:solidFill>
              </a:rPr>
              <a:t>她们都开心吗？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95" name="Google Shape;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7525" y="0"/>
            <a:ext cx="4815024" cy="360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79462"/>
            <a:ext cx="1895750" cy="19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4850" y="0"/>
            <a:ext cx="8016624" cy="541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8"/>
          <p:cNvSpPr txBox="1"/>
          <p:nvPr/>
        </p:nvSpPr>
        <p:spPr>
          <a:xfrm>
            <a:off x="2714050" y="909600"/>
            <a:ext cx="5479800" cy="30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zh-C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我在</a:t>
            </a:r>
            <a:r>
              <a:rPr b="1" i="0" lang="zh-CN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老人院</a:t>
            </a:r>
            <a:r>
              <a:rPr b="1" i="0" lang="zh-C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b="1" i="0" lang="zh-CN" sz="2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义工</a:t>
            </a:r>
            <a:r>
              <a:rPr b="1" i="0" lang="zh-C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工作还有两天就</a:t>
            </a:r>
            <a:r>
              <a:rPr b="1" i="0" lang="zh-CN" sz="2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结束</a:t>
            </a:r>
            <a:r>
              <a:rPr b="1" i="0" lang="zh-C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了。我真希望还可以多做一周。我觉得我的爱心比以前多了很多。这次的义工工作让我觉得帮助他人很</a:t>
            </a:r>
            <a:r>
              <a:rPr b="1" i="0" lang="zh-CN" sz="2200" u="none" cap="none" strike="noStrike">
                <a:solidFill>
                  <a:schemeClr val="dk1"/>
                </a:solidFill>
                <a:highlight>
                  <a:srgbClr val="B6D7A8"/>
                </a:highlight>
                <a:latin typeface="Arial"/>
                <a:ea typeface="Arial"/>
                <a:cs typeface="Arial"/>
                <a:sym typeface="Arial"/>
              </a:rPr>
              <a:t>重要</a:t>
            </a:r>
            <a:r>
              <a:rPr b="1" i="0" lang="zh-C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。很多老人都是</a:t>
            </a:r>
            <a:r>
              <a:rPr b="1" i="0" lang="zh-CN" sz="2200" u="none" cap="none" strike="noStrike">
                <a:solidFill>
                  <a:schemeClr val="dk1"/>
                </a:solidFill>
                <a:highlight>
                  <a:srgbClr val="B6D7A8"/>
                </a:highlight>
                <a:latin typeface="Arial"/>
                <a:ea typeface="Arial"/>
                <a:cs typeface="Arial"/>
                <a:sym typeface="Arial"/>
              </a:rPr>
              <a:t>独自</a:t>
            </a:r>
            <a:r>
              <a:rPr b="1" i="0" lang="zh-C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一人生活，他们需要很多义工的</a:t>
            </a:r>
            <a:r>
              <a:rPr b="1" i="0" lang="zh-CN" sz="2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帮助</a:t>
            </a:r>
            <a:r>
              <a:rPr b="1" i="0" lang="zh-C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。开始</a:t>
            </a:r>
            <a:r>
              <a:rPr b="1" i="0" lang="zh-CN" sz="2200" u="none" cap="none" strike="noStrike">
                <a:solidFill>
                  <a:schemeClr val="dk1"/>
                </a:solidFill>
                <a:highlight>
                  <a:srgbClr val="93C47D"/>
                </a:highlight>
                <a:latin typeface="Arial"/>
                <a:ea typeface="Arial"/>
                <a:cs typeface="Arial"/>
                <a:sym typeface="Arial"/>
              </a:rPr>
              <a:t>的时候</a:t>
            </a:r>
            <a:r>
              <a:rPr b="1" i="0" lang="zh-C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，我会很累。但是做的时间</a:t>
            </a:r>
            <a:r>
              <a:rPr b="1" i="0" lang="zh-CN" sz="2200" u="none" cap="none" strike="noStrike">
                <a:solidFill>
                  <a:schemeClr val="dk1"/>
                </a:solidFill>
                <a:highlight>
                  <a:srgbClr val="B6D7A8"/>
                </a:highlight>
                <a:latin typeface="Arial"/>
                <a:ea typeface="Arial"/>
                <a:cs typeface="Arial"/>
                <a:sym typeface="Arial"/>
              </a:rPr>
              <a:t>越长越觉得快乐</a:t>
            </a:r>
            <a:r>
              <a:rPr b="1" i="0" lang="zh-C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。因为我们带给了老人们快乐</a:t>
            </a:r>
            <a:r>
              <a:rPr b="1" i="0" lang="zh-CN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 txBox="1"/>
          <p:nvPr/>
        </p:nvSpPr>
        <p:spPr>
          <a:xfrm>
            <a:off x="187250" y="2871050"/>
            <a:ext cx="10437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高山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/>
          <p:nvPr>
            <p:ph type="ctrTitle"/>
          </p:nvPr>
        </p:nvSpPr>
        <p:spPr>
          <a:xfrm>
            <a:off x="0" y="103800"/>
            <a:ext cx="9144000" cy="47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05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CN" sz="2050" u="sng"/>
              <a:t>活动 3</a:t>
            </a:r>
            <a:r>
              <a:rPr b="1" lang="zh-CN" sz="2050"/>
              <a:t>  找出关键词</a:t>
            </a:r>
            <a:endParaRPr b="1" sz="1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CN" sz="1850"/>
              <a:t>任务 1 标出文章的 </a:t>
            </a:r>
            <a:r>
              <a:rPr b="1" lang="zh-CN" sz="1900"/>
              <a:t>人Who, 在哪Where, 什么时候When in the passage #1. </a:t>
            </a:r>
            <a:endParaRPr b="1"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CN" sz="1850"/>
              <a:t>  </a:t>
            </a:r>
            <a:r>
              <a:rPr lang="zh-CN" sz="1400">
                <a:latin typeface="KaiTi"/>
                <a:ea typeface="KaiTi"/>
                <a:cs typeface="KaiTi"/>
                <a:sym typeface="KaiTi"/>
              </a:rPr>
              <a:t>           </a:t>
            </a:r>
            <a:r>
              <a:rPr b="1" lang="zh-CN" sz="1700">
                <a:latin typeface="KaiTi"/>
                <a:ea typeface="KaiTi"/>
                <a:cs typeface="KaiTi"/>
                <a:sym typeface="KaiTi"/>
              </a:rPr>
              <a:t> </a:t>
            </a:r>
            <a:r>
              <a:rPr b="1" lang="zh-CN" sz="1700"/>
              <a:t> 人   ：___________________________</a:t>
            </a:r>
            <a:endParaRPr b="1"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700"/>
              <a:t>                     在哪：__________________________</a:t>
            </a:r>
            <a:endParaRPr b="1"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700"/>
              <a:t>              什么时候：__________________________</a:t>
            </a:r>
            <a:endParaRPr b="1"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CN" sz="1850"/>
              <a:t>任务 2 请回答下面的问题</a:t>
            </a:r>
            <a:endParaRPr b="1" sz="1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CN" sz="1850"/>
              <a:t>Q1 高山在哪里工作？</a:t>
            </a:r>
            <a:endParaRPr b="1" sz="1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CN" sz="1850"/>
              <a:t>Q2 高山的工作帮了谁？</a:t>
            </a:r>
            <a:endParaRPr b="1" sz="1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CN" sz="1850"/>
              <a:t>Q3 高山帮的人有没有家人？他们是一个人住吗？（请告诉我你在哪里找到的。）</a:t>
            </a:r>
            <a:endParaRPr b="1" sz="1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zh-CN" sz="1850"/>
              <a:t>Q4 高山的工作快乐吗？</a:t>
            </a:r>
            <a:endParaRPr b="1" sz="18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zh-CN" sz="1850"/>
              <a:t>Q2 高山还想去那里工作吗？</a:t>
            </a:r>
            <a:endParaRPr b="1" sz="554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